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059" r:id="rId1"/>
  </p:sldMasterIdLst>
  <p:notesMasterIdLst>
    <p:notesMasterId r:id="rId40"/>
  </p:notesMasterIdLst>
  <p:sldIdLst>
    <p:sldId id="287" r:id="rId2"/>
    <p:sldId id="294" r:id="rId3"/>
    <p:sldId id="305" r:id="rId4"/>
    <p:sldId id="303" r:id="rId5"/>
    <p:sldId id="312" r:id="rId6"/>
    <p:sldId id="311" r:id="rId7"/>
    <p:sldId id="327" r:id="rId8"/>
    <p:sldId id="330" r:id="rId9"/>
    <p:sldId id="331" r:id="rId10"/>
    <p:sldId id="333" r:id="rId11"/>
    <p:sldId id="313" r:id="rId12"/>
    <p:sldId id="332" r:id="rId13"/>
    <p:sldId id="334" r:id="rId14"/>
    <p:sldId id="335" r:id="rId15"/>
    <p:sldId id="336" r:id="rId16"/>
    <p:sldId id="315" r:id="rId17"/>
    <p:sldId id="316" r:id="rId18"/>
    <p:sldId id="317" r:id="rId19"/>
    <p:sldId id="320" r:id="rId20"/>
    <p:sldId id="319" r:id="rId21"/>
    <p:sldId id="337" r:id="rId22"/>
    <p:sldId id="321" r:id="rId23"/>
    <p:sldId id="326" r:id="rId24"/>
    <p:sldId id="345" r:id="rId25"/>
    <p:sldId id="346" r:id="rId26"/>
    <p:sldId id="347" r:id="rId27"/>
    <p:sldId id="339" r:id="rId28"/>
    <p:sldId id="340" r:id="rId29"/>
    <p:sldId id="341" r:id="rId30"/>
    <p:sldId id="343" r:id="rId31"/>
    <p:sldId id="344" r:id="rId32"/>
    <p:sldId id="322" r:id="rId33"/>
    <p:sldId id="349" r:id="rId34"/>
    <p:sldId id="323" r:id="rId35"/>
    <p:sldId id="324" r:id="rId36"/>
    <p:sldId id="325" r:id="rId37"/>
    <p:sldId id="351" r:id="rId38"/>
    <p:sldId id="35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/>
    <p:restoredTop sz="95791"/>
  </p:normalViewPr>
  <p:slideViewPr>
    <p:cSldViewPr snapToGrid="0" snapToObjects="1" showGuides="1">
      <p:cViewPr varScale="1">
        <p:scale>
          <a:sx n="111" d="100"/>
          <a:sy n="111" d="100"/>
        </p:scale>
        <p:origin x="240" y="840"/>
      </p:cViewPr>
      <p:guideLst>
        <p:guide orient="horz" pos="2208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3402-B438-8042-A9F0-C82207109D1B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0472-CC82-B649-B730-1CDA6200C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0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3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we want to excite the entire volume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4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 related to resonant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 related to resonant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2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 related to resonant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 related to resonant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Z related to resonant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53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4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3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5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8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8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1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6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5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Depending on value of alpha can be </a:t>
            </a:r>
            <a:r>
              <a:rPr lang="en-US" dirty="0" err="1"/>
              <a:t>Hanning</a:t>
            </a:r>
            <a:r>
              <a:rPr lang="en-US" dirty="0"/>
              <a:t> (0.5) or hamming (0.46)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10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472-CC82-B649-B730-1CDA6200C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CDFA-F28F-4649-8369-A33F9A1E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1F516-DC41-1E4A-8E51-9E8D764DC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899FC-30E7-C644-BB21-287591A3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D196F-87BE-244F-BA02-FCE3B76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06F5-FC77-C84C-B0E7-36321FC2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09E5-37DD-9F40-A85B-06B5AC3B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EF30A-2AA0-AF44-8602-326033514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AC8F7-DDA0-744D-9B3E-560253A0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027A7-A1CB-A343-9B02-61147E64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01ED-66CC-3644-ADAC-17BB3CBF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7AA0D-208B-C443-A7E1-CB6C07B0B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A11FA-CEFD-6A4F-B072-E3D147A01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21ABE-4D75-0441-98E2-FD584BA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83D0-9795-BA4A-8FEF-967A4BFE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FAEF7-D945-3C49-8F3D-F703B1CA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7507-0729-EB40-BCF3-BE54616F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9BB4-7A33-A74A-8994-93F8975C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40BCA-3ED4-B448-BF94-29112DD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5CEB-097A-474B-B320-3BE0DD7C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C3158-6B50-2040-BFD6-EA50406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737E-7475-904C-B987-14E3092F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582C-A546-734F-A4F4-2CB97C059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B1C4-E97A-7848-888E-AE66EF2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22664-7312-194C-B879-ECA0F03E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53B36-8B57-8145-B66A-777270CD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2FE5-3106-8442-A062-DCAF3AB1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8F62-6F5B-814F-A90D-9CBA4653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ADAC-4A0E-2840-AB68-F06690A0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E206-9F3E-1E4E-9564-396DF574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5F8E6-2A02-9347-B580-74111B9B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75F04-A517-9348-B110-E8B60465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6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1C9D-4727-5247-8587-75C71015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0CCB8-A332-3243-890E-216D18AD0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EA958-0179-8E42-B3BD-21BB39CFE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51455-7C49-DB45-BD03-65B039282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9C3AD-6E53-8C40-83BA-8D737B23F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0E37D-CB1C-9243-A1C7-A0CD2FE8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FDFE7-47B2-A241-8036-817D8756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ABF4-3759-7649-B9AE-6CF65A7D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35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60AD-119A-1342-B5CD-8AF3E42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9D522-9E87-524F-9E72-78D65B1E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EABA3-97D6-C649-A77C-57008F7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97AD-4206-284A-B367-B5562021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CFB44-606C-4543-961B-DC106731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67939-0EF7-F244-8539-2150BF2E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7D7D-D681-9241-90D9-07DEB3F7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7EAB-E519-D447-948B-DE5896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204D-B24A-A640-9012-0A621940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E9314-0C1C-2045-A3CA-6A8E50F40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7A64-0D81-5B44-8C85-470F3C4B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669F1-FF77-7A40-9EF8-DC31395CD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B61A1-C385-3A4C-B1BB-9367A614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5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402E-B8F1-8948-91DB-83C705E4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B8323-5F56-EF42-8F6B-C7C146011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DDF3E-FB51-AE49-A986-85EAC198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CEC27-AD60-274F-96C8-66A38ACD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0B3EF-1066-494E-BCE3-857F9629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4A07-A6D5-3E4D-9241-FBC8DD61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70B5-959B-BC42-824B-94E1D2A7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F780-611B-1342-B06E-AE9D60FE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343E-1657-E345-A41F-58EAF5317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9392-5EF0-734F-A222-E27779E8FFE5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254A-9008-1743-9FA0-24AF59AE2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CB89F-0C2C-5B49-9796-0640036B6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F4852-4344-204E-B744-CA655919D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  <p:sldLayoutId id="2147485068" r:id="rId9"/>
    <p:sldLayoutId id="2147485069" r:id="rId10"/>
    <p:sldLayoutId id="21474850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24.emf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6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62.pn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76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0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A9F6-8E90-EA4C-B865-ED8F87ECB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71" y="1077540"/>
            <a:ext cx="10183905" cy="1360861"/>
          </a:xfrm>
        </p:spPr>
        <p:txBody>
          <a:bodyPr>
            <a:normAutofit/>
          </a:bodyPr>
          <a:lstStyle/>
          <a:p>
            <a:r>
              <a:rPr lang="en-US" dirty="0"/>
              <a:t>Radiofrequency Pulses in MRI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A140D-7323-EC40-9DBD-B4C7E8A1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12" y="41189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Mahesh Keerthivasan</a:t>
            </a:r>
          </a:p>
          <a:p>
            <a:endParaRPr lang="en-US" dirty="0"/>
          </a:p>
          <a:p>
            <a:r>
              <a:rPr lang="en-US" sz="2800" dirty="0"/>
              <a:t>BME 639</a:t>
            </a:r>
          </a:p>
          <a:p>
            <a:r>
              <a:rPr lang="en-US" sz="2800" dirty="0"/>
              <a:t>University of Arizona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5AADEC0-1B09-744E-AC26-C05A6A7C450E}"/>
              </a:ext>
            </a:extLst>
          </p:cNvPr>
          <p:cNvSpPr txBox="1">
            <a:spLocks/>
          </p:cNvSpPr>
          <p:nvPr/>
        </p:nvSpPr>
        <p:spPr>
          <a:xfrm>
            <a:off x="4626321" y="2701072"/>
            <a:ext cx="2104486" cy="50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108624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8CE6C3-59DC-2F45-9910-BE4683BF7481}"/>
              </a:ext>
            </a:extLst>
          </p:cNvPr>
          <p:cNvGrpSpPr>
            <a:grpSpLocks noChangeAspect="1"/>
          </p:cNvGrpSpPr>
          <p:nvPr/>
        </p:nvGrpSpPr>
        <p:grpSpPr>
          <a:xfrm>
            <a:off x="6984509" y="2724091"/>
            <a:ext cx="4114800" cy="3093746"/>
            <a:chOff x="4105971" y="4098278"/>
            <a:chExt cx="3670537" cy="27597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77857D-9CC5-9149-ABD5-121C8908BC4C}"/>
                </a:ext>
              </a:extLst>
            </p:cNvPr>
            <p:cNvSpPr/>
            <p:nvPr/>
          </p:nvSpPr>
          <p:spPr>
            <a:xfrm>
              <a:off x="4105971" y="4098426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13B2F7-FCE5-204F-B908-69A89412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0508" y="4098278"/>
              <a:ext cx="3556000" cy="2667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EFA5FA-E7B3-4945-81C8-6B8E3A84B9EC}"/>
              </a:ext>
            </a:extLst>
          </p:cNvPr>
          <p:cNvGrpSpPr>
            <a:grpSpLocks noChangeAspect="1"/>
          </p:cNvGrpSpPr>
          <p:nvPr/>
        </p:nvGrpSpPr>
        <p:grpSpPr>
          <a:xfrm>
            <a:off x="2074563" y="4997919"/>
            <a:ext cx="1280160" cy="921670"/>
            <a:chOff x="7067172" y="2013352"/>
            <a:chExt cx="2885010" cy="20771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ED1D57-B3DE-AF4D-A334-952E2B4CFC35}"/>
                </a:ext>
              </a:extLst>
            </p:cNvPr>
            <p:cNvSpPr/>
            <p:nvPr/>
          </p:nvSpPr>
          <p:spPr>
            <a:xfrm>
              <a:off x="7067172" y="2013352"/>
              <a:ext cx="2885010" cy="2077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295BF7-6DD7-FB40-ADCA-2DD0D12A7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327" y="3585164"/>
              <a:ext cx="2294691" cy="12831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9DD0C4-37F7-D549-8B2B-94C6E14FC817}"/>
                </a:ext>
              </a:extLst>
            </p:cNvPr>
            <p:cNvSpPr/>
            <p:nvPr/>
          </p:nvSpPr>
          <p:spPr>
            <a:xfrm>
              <a:off x="8156670" y="2604655"/>
              <a:ext cx="808637" cy="98050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FD9F6D2-AACC-F247-BA4D-642397680B69}"/>
              </a:ext>
            </a:extLst>
          </p:cNvPr>
          <p:cNvSpPr txBox="1"/>
          <p:nvPr/>
        </p:nvSpPr>
        <p:spPr>
          <a:xfrm>
            <a:off x="2471193" y="4113444"/>
            <a:ext cx="532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ngsana New" panose="02020603050405020304" pitchFamily="18" charset="-34"/>
                <a:cs typeface="Angsana New" panose="02020603050405020304" pitchFamily="18" charset="-34"/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C31026-C36B-024B-B126-7B6EE71688B8}"/>
              </a:ext>
            </a:extLst>
          </p:cNvPr>
          <p:cNvGrpSpPr>
            <a:grpSpLocks noChangeAspect="1"/>
          </p:cNvGrpSpPr>
          <p:nvPr/>
        </p:nvGrpSpPr>
        <p:grpSpPr>
          <a:xfrm>
            <a:off x="1578980" y="1584896"/>
            <a:ext cx="3657600" cy="2746213"/>
            <a:chOff x="1578980" y="1584896"/>
            <a:chExt cx="3657600" cy="27462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7F4B74-EAF8-7749-979B-84B32C4AAB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78980" y="1584896"/>
              <a:ext cx="3657600" cy="2746213"/>
              <a:chOff x="110836" y="1489153"/>
              <a:chExt cx="3675396" cy="275957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087DA8-F2EE-DE4D-87BB-03550E3B8806}"/>
                  </a:ext>
                </a:extLst>
              </p:cNvPr>
              <p:cNvSpPr/>
              <p:nvPr/>
            </p:nvSpPr>
            <p:spPr>
              <a:xfrm>
                <a:off x="110836" y="1489153"/>
                <a:ext cx="3454400" cy="275957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2AB6D9-E11B-3143-868C-F996F6865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232" y="1489153"/>
                <a:ext cx="3556000" cy="2667000"/>
              </a:xfrm>
              <a:prstGeom prst="rect">
                <a:avLst/>
              </a:prstGeom>
            </p:spPr>
          </p:pic>
        </p:grpSp>
        <p:sp>
          <p:nvSpPr>
            <p:cNvPr id="7" name="Left-Right Arrow 6">
              <a:extLst>
                <a:ext uri="{FF2B5EF4-FFF2-40B4-BE49-F238E27FC236}">
                  <a16:creationId xmlns:a16="http://schemas.microsoft.com/office/drawing/2014/main" id="{1A52EC41-A7FE-964A-B14C-62B445826A49}"/>
                </a:ext>
              </a:extLst>
            </p:cNvPr>
            <p:cNvSpPr/>
            <p:nvPr/>
          </p:nvSpPr>
          <p:spPr>
            <a:xfrm>
              <a:off x="2916819" y="2581155"/>
              <a:ext cx="961271" cy="285872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5CDC2D-8BD0-CF48-9155-90940F63A5E5}"/>
                </a:ext>
              </a:extLst>
            </p:cNvPr>
            <p:cNvSpPr txBox="1"/>
            <p:nvPr/>
          </p:nvSpPr>
          <p:spPr>
            <a:xfrm>
              <a:off x="3173742" y="2227419"/>
              <a:ext cx="586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FT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5E4D62-2D0A-F54F-8D78-C19A704CEE7E}"/>
              </a:ext>
            </a:extLst>
          </p:cNvPr>
          <p:cNvGrpSpPr/>
          <p:nvPr/>
        </p:nvGrpSpPr>
        <p:grpSpPr>
          <a:xfrm>
            <a:off x="3687827" y="5010861"/>
            <a:ext cx="1160990" cy="959592"/>
            <a:chOff x="5693899" y="3054385"/>
            <a:chExt cx="1160990" cy="9595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5FB957-EA80-B94A-919C-F16ECC2A6F5F}"/>
                </a:ext>
              </a:extLst>
            </p:cNvPr>
            <p:cNvSpPr/>
            <p:nvPr/>
          </p:nvSpPr>
          <p:spPr>
            <a:xfrm>
              <a:off x="5695682" y="3054385"/>
              <a:ext cx="1159207" cy="8889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511D268-09DB-B743-8025-4336B9179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3899" y="3191017"/>
              <a:ext cx="1097280" cy="82296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1E7BDA-84B0-794E-8F13-A60B990627B6}"/>
              </a:ext>
            </a:extLst>
          </p:cNvPr>
          <p:cNvSpPr txBox="1"/>
          <p:nvPr/>
        </p:nvSpPr>
        <p:spPr>
          <a:xfrm>
            <a:off x="4112286" y="4203130"/>
            <a:ext cx="532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ngsana New" panose="02020603050405020304" pitchFamily="18" charset="-34"/>
                <a:cs typeface="Angsana New" panose="02020603050405020304" pitchFamily="18" charset="-34"/>
              </a:rPr>
              <a:t>*</a:t>
            </a:r>
          </a:p>
        </p:txBody>
      </p:sp>
      <p:sp>
        <p:nvSpPr>
          <p:cNvPr id="29" name="Notched Right Arrow 28">
            <a:extLst>
              <a:ext uri="{FF2B5EF4-FFF2-40B4-BE49-F238E27FC236}">
                <a16:creationId xmlns:a16="http://schemas.microsoft.com/office/drawing/2014/main" id="{C83FE244-767E-654C-B007-DAF8EE1F542D}"/>
              </a:ext>
            </a:extLst>
          </p:cNvPr>
          <p:cNvSpPr/>
          <p:nvPr/>
        </p:nvSpPr>
        <p:spPr>
          <a:xfrm>
            <a:off x="5226196" y="4113444"/>
            <a:ext cx="1567557" cy="807731"/>
          </a:xfrm>
          <a:prstGeom prst="notch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FE4C4-C00E-EF44-9D8E-9086FD6CBD96}"/>
              </a:ext>
            </a:extLst>
          </p:cNvPr>
          <p:cNvSpPr txBox="1"/>
          <p:nvPr/>
        </p:nvSpPr>
        <p:spPr>
          <a:xfrm>
            <a:off x="3297817" y="6056221"/>
            <a:ext cx="1882684" cy="7078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Modulation property</a:t>
            </a:r>
          </a:p>
        </p:txBody>
      </p:sp>
    </p:spTree>
    <p:extLst>
      <p:ext uri="{BB962C8B-B14F-4D97-AF65-F5344CB8AC3E}">
        <p14:creationId xmlns:p14="http://schemas.microsoft.com/office/powerpoint/2010/main" val="340932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Design: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2D4DC8-8F29-8744-981E-5C7338833A39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D51896-7374-CC46-A101-19EE841529AE}"/>
              </a:ext>
            </a:extLst>
          </p:cNvPr>
          <p:cNvGrpSpPr/>
          <p:nvPr/>
        </p:nvGrpSpPr>
        <p:grpSpPr>
          <a:xfrm>
            <a:off x="317380" y="1990144"/>
            <a:ext cx="5695602" cy="2430180"/>
            <a:chOff x="317380" y="1990144"/>
            <a:chExt cx="5695602" cy="2430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8B6482-ADBD-534D-AA8E-CA64ADF8A1E3}"/>
                </a:ext>
              </a:extLst>
            </p:cNvPr>
            <p:cNvSpPr txBox="1"/>
            <p:nvPr/>
          </p:nvSpPr>
          <p:spPr>
            <a:xfrm>
              <a:off x="317380" y="1990144"/>
              <a:ext cx="27002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latin typeface="Arial" panose="020B0604020202020204" pitchFamily="34" charset="0"/>
                  <a:cs typeface="Arial" panose="020B0604020202020204" pitchFamily="34" charset="0"/>
                </a:rPr>
                <a:t>Sinc</a:t>
              </a: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 function: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99AFB0-3885-0A45-83D1-142AC0204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783" y="2560340"/>
              <a:ext cx="5359199" cy="1102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7681E5-80A6-8E48-810F-2C1835F37834}"/>
                    </a:ext>
                  </a:extLst>
                </p:cNvPr>
                <p:cNvSpPr txBox="1"/>
                <p:nvPr/>
              </p:nvSpPr>
              <p:spPr>
                <a:xfrm>
                  <a:off x="838200" y="3712438"/>
                  <a:ext cx="504656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a14:m>
                  <a:r>
                    <a:rPr lang="en-US" sz="2000" dirty="0"/>
                    <a:t>: Number of zeros crossing of the </a:t>
                  </a:r>
                  <a:r>
                    <a:rPr lang="en-US" sz="2000" dirty="0" err="1"/>
                    <a:t>sinc</a:t>
                  </a:r>
                  <a:endParaRPr lang="en-US" sz="20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:  first zero crossing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7681E5-80A6-8E48-810F-2C1835F37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712438"/>
                  <a:ext cx="5046562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3509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004A42-4EE9-4C40-AF38-29B82EA1492A}"/>
              </a:ext>
            </a:extLst>
          </p:cNvPr>
          <p:cNvGrpSpPr/>
          <p:nvPr/>
        </p:nvGrpSpPr>
        <p:grpSpPr>
          <a:xfrm>
            <a:off x="6828938" y="2075913"/>
            <a:ext cx="3960533" cy="3273050"/>
            <a:chOff x="6296502" y="2187264"/>
            <a:chExt cx="3960533" cy="32730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9A0FE2-FE17-334F-8F14-02448B2473F9}"/>
                </a:ext>
              </a:extLst>
            </p:cNvPr>
            <p:cNvGrpSpPr/>
            <p:nvPr/>
          </p:nvGrpSpPr>
          <p:grpSpPr>
            <a:xfrm>
              <a:off x="6296502" y="2187264"/>
              <a:ext cx="3819771" cy="2872940"/>
              <a:chOff x="5856664" y="2335668"/>
              <a:chExt cx="3819771" cy="28729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C109A3-A31B-D64C-9834-2A9F6D31530E}"/>
                  </a:ext>
                </a:extLst>
              </p:cNvPr>
              <p:cNvSpPr/>
              <p:nvPr/>
            </p:nvSpPr>
            <p:spPr>
              <a:xfrm>
                <a:off x="5856664" y="2335668"/>
                <a:ext cx="3819771" cy="28729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2BEC83A-65A3-EE4D-A9D5-980795F33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107"/>
              <a:stretch/>
            </p:blipFill>
            <p:spPr>
              <a:xfrm>
                <a:off x="5982329" y="2335668"/>
                <a:ext cx="1824887" cy="2743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7578B6E-3100-4945-9E40-47B6F3433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1944"/>
              <a:stretch/>
            </p:blipFill>
            <p:spPr>
              <a:xfrm>
                <a:off x="7749345" y="2335668"/>
                <a:ext cx="1757695" cy="27432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6AC7DD2-BAF4-CF49-BF58-652C4D56512A}"/>
                    </a:ext>
                  </a:extLst>
                </p:cNvPr>
                <p:cNvSpPr txBox="1"/>
                <p:nvPr/>
              </p:nvSpPr>
              <p:spPr>
                <a:xfrm>
                  <a:off x="6301617" y="5060204"/>
                  <a:ext cx="19047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6AC7DD2-BAF4-CF49-BF58-652C4D565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617" y="5060204"/>
                  <a:ext cx="1904770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484CC44-EB86-BC48-8A04-BB130B18C9D0}"/>
                    </a:ext>
                  </a:extLst>
                </p:cNvPr>
                <p:cNvSpPr txBox="1"/>
                <p:nvPr/>
              </p:nvSpPr>
              <p:spPr>
                <a:xfrm>
                  <a:off x="8352265" y="5060204"/>
                  <a:ext cx="19047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484CC44-EB86-BC48-8A04-BB130B18C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2265" y="5060204"/>
                  <a:ext cx="1904770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220889-4B6C-564C-9CB4-04254AD139FD}"/>
                  </a:ext>
                </a:extLst>
              </p:cNvPr>
              <p:cNvSpPr txBox="1"/>
              <p:nvPr/>
            </p:nvSpPr>
            <p:spPr>
              <a:xfrm>
                <a:off x="2323156" y="4579560"/>
                <a:ext cx="1872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≈1/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220889-4B6C-564C-9CB4-04254AD13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156" y="4579560"/>
                <a:ext cx="1872750" cy="52322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9B143BA-E6D9-754E-A72D-90DFFB6FC508}"/>
              </a:ext>
            </a:extLst>
          </p:cNvPr>
          <p:cNvGrpSpPr/>
          <p:nvPr/>
        </p:nvGrpSpPr>
        <p:grpSpPr>
          <a:xfrm>
            <a:off x="317380" y="5373178"/>
            <a:ext cx="5134296" cy="973687"/>
            <a:chOff x="317380" y="5373178"/>
            <a:chExt cx="5134296" cy="9736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0D5EDF-DC4E-3948-AA7D-52FA266C138E}"/>
                </a:ext>
              </a:extLst>
            </p:cNvPr>
            <p:cNvSpPr txBox="1"/>
            <p:nvPr/>
          </p:nvSpPr>
          <p:spPr>
            <a:xfrm>
              <a:off x="317380" y="5373178"/>
              <a:ext cx="40115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Time-Bandwidth product: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9D60CE-702F-F048-9F27-5D8AFF487340}"/>
                    </a:ext>
                  </a:extLst>
                </p:cNvPr>
                <p:cNvSpPr txBox="1"/>
                <p:nvPr/>
              </p:nvSpPr>
              <p:spPr>
                <a:xfrm>
                  <a:off x="1958470" y="5823645"/>
                  <a:ext cx="34932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9D60CE-702F-F048-9F27-5D8AFF487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8470" y="5823645"/>
                  <a:ext cx="3493206" cy="523220"/>
                </a:xfrm>
                <a:prstGeom prst="rect">
                  <a:avLst/>
                </a:prstGeom>
                <a:blipFill>
                  <a:blip r:embed="rId10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61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Design: </a:t>
            </a:r>
            <a:r>
              <a:rPr lang="en-US" dirty="0" err="1"/>
              <a:t>Sinc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B6482-ADBD-534D-AA8E-CA64ADF8A1E3}"/>
              </a:ext>
            </a:extLst>
          </p:cNvPr>
          <p:cNvSpPr txBox="1"/>
          <p:nvPr/>
        </p:nvSpPr>
        <p:spPr>
          <a:xfrm>
            <a:off x="168251" y="2005087"/>
            <a:ext cx="68382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Windowed RF Pulse: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Multiple the RF pulse function by an appropriate window function to taper the RF amplitude at the beginning and end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Enable smooth roll off in slice profile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DA027A-9720-B34E-8EEB-C8864F121ED4}"/>
              </a:ext>
            </a:extLst>
          </p:cNvPr>
          <p:cNvGrpSpPr>
            <a:grpSpLocks noChangeAspect="1"/>
          </p:cNvGrpSpPr>
          <p:nvPr/>
        </p:nvGrpSpPr>
        <p:grpSpPr>
          <a:xfrm>
            <a:off x="7030410" y="2165943"/>
            <a:ext cx="4754880" cy="2140502"/>
            <a:chOff x="5062272" y="2870567"/>
            <a:chExt cx="5236288" cy="23572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D45156-4819-0B44-9AFE-CB5C6D903C31}"/>
                </a:ext>
              </a:extLst>
            </p:cNvPr>
            <p:cNvSpPr/>
            <p:nvPr/>
          </p:nvSpPr>
          <p:spPr>
            <a:xfrm>
              <a:off x="5062272" y="2870567"/>
              <a:ext cx="5236288" cy="23572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395619-4B68-DE4B-ACD4-186F5644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272" y="2870567"/>
              <a:ext cx="5236288" cy="1403350"/>
            </a:xfrm>
            <a:prstGeom prst="rect">
              <a:avLst/>
            </a:prstGeom>
          </p:spPr>
        </p:pic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57EEC8A-BAD2-4A46-8CA5-F62DA6036A04}"/>
                </a:ext>
              </a:extLst>
            </p:cNvPr>
            <p:cNvSpPr/>
            <p:nvPr/>
          </p:nvSpPr>
          <p:spPr>
            <a:xfrm rot="5400000">
              <a:off x="7440415" y="3190861"/>
              <a:ext cx="518907" cy="1956285"/>
            </a:xfrm>
            <a:prstGeom prst="rightBrac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7AB86DAE-FCAE-D045-97DD-3AC68770055E}"/>
                </a:ext>
              </a:extLst>
            </p:cNvPr>
            <p:cNvSpPr/>
            <p:nvPr/>
          </p:nvSpPr>
          <p:spPr>
            <a:xfrm rot="5400000">
              <a:off x="9405782" y="3616499"/>
              <a:ext cx="463445" cy="963271"/>
            </a:xfrm>
            <a:prstGeom prst="rightBrac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80276E-1594-D245-ACE5-20676060B344}"/>
                </a:ext>
              </a:extLst>
            </p:cNvPr>
            <p:cNvSpPr/>
            <p:nvPr/>
          </p:nvSpPr>
          <p:spPr>
            <a:xfrm>
              <a:off x="6721727" y="4425370"/>
              <a:ext cx="2274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 function w(t)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086161-E723-1C48-9AF0-FD7C5D57164C}"/>
                </a:ext>
              </a:extLst>
            </p:cNvPr>
            <p:cNvSpPr/>
            <p:nvPr/>
          </p:nvSpPr>
          <p:spPr>
            <a:xfrm>
              <a:off x="9243231" y="4381517"/>
              <a:ext cx="10553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sinc</a:t>
              </a: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(t)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BB2D4DC8-8F29-8744-981E-5C7338833A39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71509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Design: </a:t>
            </a:r>
            <a:r>
              <a:rPr lang="en-US" dirty="0" err="1"/>
              <a:t>Sinc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1FE6-CE78-C142-8238-AD4009B5E206}"/>
              </a:ext>
            </a:extLst>
          </p:cNvPr>
          <p:cNvGrpSpPr>
            <a:grpSpLocks noChangeAspect="1"/>
          </p:cNvGrpSpPr>
          <p:nvPr/>
        </p:nvGrpSpPr>
        <p:grpSpPr>
          <a:xfrm>
            <a:off x="6456890" y="2137371"/>
            <a:ext cx="4878552" cy="3657600"/>
            <a:chOff x="174661" y="4440418"/>
            <a:chExt cx="3209870" cy="24065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376793-A92A-DF45-A11C-FF0C2E55AC5C}"/>
                </a:ext>
              </a:extLst>
            </p:cNvPr>
            <p:cNvSpPr/>
            <p:nvPr/>
          </p:nvSpPr>
          <p:spPr>
            <a:xfrm>
              <a:off x="174661" y="4440418"/>
              <a:ext cx="3101078" cy="24065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2D7C98-99EB-C74F-B3BF-7F2EEC69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71" y="4493300"/>
              <a:ext cx="3108960" cy="233172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19F659-DFDD-CF4C-AF0C-5B86FBDDABDF}"/>
              </a:ext>
            </a:extLst>
          </p:cNvPr>
          <p:cNvGrpSpPr>
            <a:grpSpLocks noChangeAspect="1"/>
          </p:cNvGrpSpPr>
          <p:nvPr/>
        </p:nvGrpSpPr>
        <p:grpSpPr>
          <a:xfrm>
            <a:off x="1226488" y="2137371"/>
            <a:ext cx="4742272" cy="3657600"/>
            <a:chOff x="4105971" y="4098426"/>
            <a:chExt cx="3577937" cy="275957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42972-6E65-5549-AF81-0D46F098559C}"/>
                </a:ext>
              </a:extLst>
            </p:cNvPr>
            <p:cNvSpPr/>
            <p:nvPr/>
          </p:nvSpPr>
          <p:spPr>
            <a:xfrm>
              <a:off x="4105971" y="4098426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44DDEA1-29B5-8B44-9F0E-205785E2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7908" y="4156153"/>
              <a:ext cx="3556000" cy="2667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2DE99E0-E18F-7848-87DB-0379A41C0FB9}"/>
              </a:ext>
            </a:extLst>
          </p:cNvPr>
          <p:cNvSpPr/>
          <p:nvPr/>
        </p:nvSpPr>
        <p:spPr>
          <a:xfrm>
            <a:off x="3013052" y="597821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RF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1E46F1-01EC-4843-B5B6-9EF8EC138345}"/>
              </a:ext>
            </a:extLst>
          </p:cNvPr>
          <p:cNvSpPr/>
          <p:nvPr/>
        </p:nvSpPr>
        <p:spPr>
          <a:xfrm>
            <a:off x="8342827" y="5978215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2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Design: Hard Pulse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B6482-ADBD-534D-AA8E-CA64ADF8A1E3}"/>
              </a:ext>
            </a:extLst>
          </p:cNvPr>
          <p:cNvSpPr txBox="1"/>
          <p:nvPr/>
        </p:nvSpPr>
        <p:spPr>
          <a:xfrm>
            <a:off x="299869" y="1821484"/>
            <a:ext cx="520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excite the entire volume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611FA5-CCFF-D047-901A-5F362C5A1EE1}"/>
              </a:ext>
            </a:extLst>
          </p:cNvPr>
          <p:cNvGrpSpPr>
            <a:grpSpLocks noChangeAspect="1"/>
          </p:cNvGrpSpPr>
          <p:nvPr/>
        </p:nvGrpSpPr>
        <p:grpSpPr>
          <a:xfrm>
            <a:off x="6242316" y="2884584"/>
            <a:ext cx="5943600" cy="3061117"/>
            <a:chOff x="2827734" y="2884244"/>
            <a:chExt cx="6536531" cy="33664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77EE1F-072A-D24C-B1F5-67AE1E95ED72}"/>
                </a:ext>
              </a:extLst>
            </p:cNvPr>
            <p:cNvGrpSpPr/>
            <p:nvPr/>
          </p:nvGrpSpPr>
          <p:grpSpPr>
            <a:xfrm>
              <a:off x="2827734" y="2884244"/>
              <a:ext cx="6536531" cy="3366492"/>
              <a:chOff x="2827735" y="2259211"/>
              <a:chExt cx="6536531" cy="3366492"/>
            </a:xfrm>
          </p:grpSpPr>
          <p:sp>
            <p:nvSpPr>
              <p:cNvPr id="17" name="Rectangle">
                <a:extLst>
                  <a:ext uri="{FF2B5EF4-FFF2-40B4-BE49-F238E27FC236}">
                    <a16:creationId xmlns:a16="http://schemas.microsoft.com/office/drawing/2014/main" id="{20450825-7F0E-124D-BF78-305AFF3EDEF1}"/>
                  </a:ext>
                </a:extLst>
              </p:cNvPr>
              <p:cNvSpPr/>
              <p:nvPr/>
            </p:nvSpPr>
            <p:spPr>
              <a:xfrm>
                <a:off x="2827735" y="2259211"/>
                <a:ext cx="6536531" cy="3366492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>
                  <a:defRPr sz="3600" b="0">
                    <a:solidFill>
                      <a:srgbClr val="FFFFFF"/>
                    </a:solidFill>
                    <a:effectLst>
                      <a:outerShdw blurRad="38100" dist="64529" dir="2700000" rotWithShape="0">
                        <a:srgbClr val="000000">
                          <a:alpha val="48275"/>
                        </a:srgbClr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sz="2531"/>
              </a:p>
            </p:txBody>
          </p:sp>
          <p:pic>
            <p:nvPicPr>
              <p:cNvPr id="18" name="image.png" descr="image.png">
                <a:extLst>
                  <a:ext uri="{FF2B5EF4-FFF2-40B4-BE49-F238E27FC236}">
                    <a16:creationId xmlns:a16="http://schemas.microsoft.com/office/drawing/2014/main" id="{4F29FC2F-06C3-EA40-8F51-BCCF547191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890493" y="2915543"/>
                <a:ext cx="2094012" cy="97780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9" name="Oval">
                <a:extLst>
                  <a:ext uri="{FF2B5EF4-FFF2-40B4-BE49-F238E27FC236}">
                    <a16:creationId xmlns:a16="http://schemas.microsoft.com/office/drawing/2014/main" id="{7470F4D9-302A-D74E-BDF0-C69EA6EE0B73}"/>
                  </a:ext>
                </a:extLst>
              </p:cNvPr>
              <p:cNvSpPr/>
              <p:nvPr/>
            </p:nvSpPr>
            <p:spPr>
              <a:xfrm>
                <a:off x="4354711" y="2786063"/>
                <a:ext cx="607219" cy="1143001"/>
              </a:xfrm>
              <a:prstGeom prst="ellipse">
                <a:avLst/>
              </a:prstGeom>
              <a:solidFill>
                <a:srgbClr val="000000"/>
              </a:solidFill>
              <a:ln w="50800">
                <a:solidFill>
                  <a:srgbClr val="A2A2A2"/>
                </a:solidFill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grpSp>
            <p:nvGrpSpPr>
              <p:cNvPr id="22" name="Group">
                <a:extLst>
                  <a:ext uri="{FF2B5EF4-FFF2-40B4-BE49-F238E27FC236}">
                    <a16:creationId xmlns:a16="http://schemas.microsoft.com/office/drawing/2014/main" id="{E26E2132-BED2-0044-8F45-F09133305345}"/>
                  </a:ext>
                </a:extLst>
              </p:cNvPr>
              <p:cNvGrpSpPr/>
              <p:nvPr/>
            </p:nvGrpSpPr>
            <p:grpSpPr>
              <a:xfrm>
                <a:off x="7163098" y="2768203"/>
                <a:ext cx="334864" cy="1178719"/>
                <a:chOff x="0" y="-5"/>
                <a:chExt cx="476250" cy="1676400"/>
              </a:xfrm>
            </p:grpSpPr>
            <p:sp>
              <p:nvSpPr>
                <p:cNvPr id="49" name="Line">
                  <a:extLst>
                    <a:ext uri="{FF2B5EF4-FFF2-40B4-BE49-F238E27FC236}">
                      <a16:creationId xmlns:a16="http://schemas.microsoft.com/office/drawing/2014/main" id="{E3670231-846A-444A-AABB-70CD1B0670D8}"/>
                    </a:ext>
                  </a:extLst>
                </p:cNvPr>
                <p:cNvSpPr/>
                <p:nvPr/>
              </p:nvSpPr>
              <p:spPr>
                <a:xfrm>
                  <a:off x="0" y="-6"/>
                  <a:ext cx="476251" cy="1676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0" h="21579" extrusionOk="0">
                      <a:moveTo>
                        <a:pt x="791" y="0"/>
                      </a:moveTo>
                      <a:cubicBezTo>
                        <a:pt x="12222" y="-21"/>
                        <a:pt x="21521" y="4793"/>
                        <a:pt x="21560" y="10752"/>
                      </a:cubicBezTo>
                      <a:cubicBezTo>
                        <a:pt x="21600" y="16710"/>
                        <a:pt x="12366" y="21558"/>
                        <a:pt x="935" y="21578"/>
                      </a:cubicBezTo>
                      <a:cubicBezTo>
                        <a:pt x="623" y="21579"/>
                        <a:pt x="312" y="21576"/>
                        <a:pt x="0" y="21569"/>
                      </a:cubicBezTo>
                    </a:path>
                  </a:pathLst>
                </a:custGeom>
                <a:noFill/>
                <a:ln w="50800" cap="rnd">
                  <a:solidFill>
                    <a:srgbClr val="A2A2A2"/>
                  </a:solidFill>
                  <a:prstDash val="solid"/>
                  <a:round/>
                </a:ln>
                <a:effectLst>
                  <a:outerShdw blurRad="1016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28573" marR="28573" defTabSz="642915">
                    <a:defRPr b="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1266"/>
                </a:p>
              </p:txBody>
            </p:sp>
            <p:sp>
              <p:nvSpPr>
                <p:cNvPr id="50" name="Shape">
                  <a:extLst>
                    <a:ext uri="{FF2B5EF4-FFF2-40B4-BE49-F238E27FC236}">
                      <a16:creationId xmlns:a16="http://schemas.microsoft.com/office/drawing/2014/main" id="{1BBE99E1-4EAE-574A-B192-CED1D8E425F4}"/>
                    </a:ext>
                  </a:extLst>
                </p:cNvPr>
                <p:cNvSpPr/>
                <p:nvPr/>
              </p:nvSpPr>
              <p:spPr>
                <a:xfrm>
                  <a:off x="0" y="-6"/>
                  <a:ext cx="476251" cy="1676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0" h="21579" extrusionOk="0">
                      <a:moveTo>
                        <a:pt x="791" y="0"/>
                      </a:moveTo>
                      <a:cubicBezTo>
                        <a:pt x="12222" y="-21"/>
                        <a:pt x="21521" y="4793"/>
                        <a:pt x="21560" y="10752"/>
                      </a:cubicBezTo>
                      <a:cubicBezTo>
                        <a:pt x="21600" y="16710"/>
                        <a:pt x="12366" y="21558"/>
                        <a:pt x="935" y="21578"/>
                      </a:cubicBezTo>
                      <a:cubicBezTo>
                        <a:pt x="623" y="21579"/>
                        <a:pt x="312" y="21576"/>
                        <a:pt x="0" y="21569"/>
                      </a:cubicBezTo>
                      <a:lnTo>
                        <a:pt x="863" y="10789"/>
                      </a:lnTo>
                      <a:close/>
                    </a:path>
                  </a:pathLst>
                </a:custGeom>
                <a:noFill/>
                <a:ln w="50800" cap="rnd">
                  <a:noFill/>
                  <a:round/>
                </a:ln>
                <a:effectLst>
                  <a:outerShdw blurRad="1016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28573" marR="28573" defTabSz="642915">
                    <a:defRPr b="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1266"/>
                </a:p>
              </p:txBody>
            </p:sp>
          </p:grp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135129E7-D802-9F45-9ACF-EE9EB10570B3}"/>
                  </a:ext>
                </a:extLst>
              </p:cNvPr>
              <p:cNvSpPr/>
              <p:nvPr/>
            </p:nvSpPr>
            <p:spPr>
              <a:xfrm>
                <a:off x="4658320" y="2768203"/>
                <a:ext cx="2518172" cy="1117"/>
              </a:xfrm>
              <a:prstGeom prst="line">
                <a:avLst/>
              </a:prstGeom>
              <a:ln w="50800">
                <a:solidFill>
                  <a:srgbClr val="A2A2A2"/>
                </a:solidFill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A4606794-E46F-6F40-8096-55F77E9EACC5}"/>
                  </a:ext>
                </a:extLst>
              </p:cNvPr>
              <p:cNvSpPr/>
              <p:nvPr/>
            </p:nvSpPr>
            <p:spPr>
              <a:xfrm>
                <a:off x="4658320" y="3946922"/>
                <a:ext cx="2518172" cy="1117"/>
              </a:xfrm>
              <a:prstGeom prst="line">
                <a:avLst/>
              </a:prstGeom>
              <a:ln w="50800">
                <a:solidFill>
                  <a:srgbClr val="A2A2A2"/>
                </a:solidFill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26" name="Oval">
                <a:extLst>
                  <a:ext uri="{FF2B5EF4-FFF2-40B4-BE49-F238E27FC236}">
                    <a16:creationId xmlns:a16="http://schemas.microsoft.com/office/drawing/2014/main" id="{48184C96-4633-9F4F-B602-059CE94FE5FE}"/>
                  </a:ext>
                </a:extLst>
              </p:cNvPr>
              <p:cNvSpPr/>
              <p:nvPr/>
            </p:nvSpPr>
            <p:spPr>
              <a:xfrm>
                <a:off x="4131469" y="2348508"/>
                <a:ext cx="1053703" cy="2018109"/>
              </a:xfrm>
              <a:prstGeom prst="ellipse">
                <a:avLst/>
              </a:prstGeom>
              <a:ln w="25400">
                <a:solidFill>
                  <a:srgbClr val="D7D7D7"/>
                </a:solidFill>
                <a:prstDash val="sysDot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grpSp>
            <p:nvGrpSpPr>
              <p:cNvPr id="27" name="Group">
                <a:extLst>
                  <a:ext uri="{FF2B5EF4-FFF2-40B4-BE49-F238E27FC236}">
                    <a16:creationId xmlns:a16="http://schemas.microsoft.com/office/drawing/2014/main" id="{2B0789F9-4CB9-784E-A530-28528A835804}"/>
                  </a:ext>
                </a:extLst>
              </p:cNvPr>
              <p:cNvGrpSpPr/>
              <p:nvPr/>
            </p:nvGrpSpPr>
            <p:grpSpPr>
              <a:xfrm>
                <a:off x="7176492" y="2340695"/>
                <a:ext cx="523503" cy="2035969"/>
                <a:chOff x="0" y="-3"/>
                <a:chExt cx="744536" cy="2895599"/>
              </a:xfrm>
            </p:grpSpPr>
            <p:sp>
              <p:nvSpPr>
                <p:cNvPr id="47" name="Line">
                  <a:extLst>
                    <a:ext uri="{FF2B5EF4-FFF2-40B4-BE49-F238E27FC236}">
                      <a16:creationId xmlns:a16="http://schemas.microsoft.com/office/drawing/2014/main" id="{3A495AEE-C251-7741-98B5-DE935A039BF7}"/>
                    </a:ext>
                  </a:extLst>
                </p:cNvPr>
                <p:cNvSpPr/>
                <p:nvPr/>
              </p:nvSpPr>
              <p:spPr>
                <a:xfrm>
                  <a:off x="0" y="-4"/>
                  <a:ext cx="744537" cy="28956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5" h="21586" extrusionOk="0">
                      <a:moveTo>
                        <a:pt x="873" y="0"/>
                      </a:moveTo>
                      <a:cubicBezTo>
                        <a:pt x="12281" y="-13"/>
                        <a:pt x="21549" y="4809"/>
                        <a:pt x="21575" y="10769"/>
                      </a:cubicBezTo>
                      <a:cubicBezTo>
                        <a:pt x="21600" y="16730"/>
                        <a:pt x="12373" y="21573"/>
                        <a:pt x="965" y="21587"/>
                      </a:cubicBezTo>
                      <a:cubicBezTo>
                        <a:pt x="643" y="21587"/>
                        <a:pt x="321" y="21583"/>
                        <a:pt x="0" y="21576"/>
                      </a:cubicBezTo>
                    </a:path>
                  </a:pathLst>
                </a:custGeom>
                <a:noFill/>
                <a:ln w="25400" cap="rnd">
                  <a:solidFill>
                    <a:srgbClr val="D7D7D7"/>
                  </a:solidFill>
                  <a:prstDash val="sysDot"/>
                  <a:round/>
                </a:ln>
                <a:effectLst>
                  <a:outerShdw blurRad="1016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28573" marR="28573" defTabSz="642915">
                    <a:defRPr b="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1266"/>
                </a:p>
              </p:txBody>
            </p:sp>
            <p:sp>
              <p:nvSpPr>
                <p:cNvPr id="48" name="Shape">
                  <a:extLst>
                    <a:ext uri="{FF2B5EF4-FFF2-40B4-BE49-F238E27FC236}">
                      <a16:creationId xmlns:a16="http://schemas.microsoft.com/office/drawing/2014/main" id="{6A196C35-9FE2-0C44-A4A3-3C4D09B2B925}"/>
                    </a:ext>
                  </a:extLst>
                </p:cNvPr>
                <p:cNvSpPr/>
                <p:nvPr/>
              </p:nvSpPr>
              <p:spPr>
                <a:xfrm>
                  <a:off x="0" y="-4"/>
                  <a:ext cx="744537" cy="28956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5" h="21586" extrusionOk="0">
                      <a:moveTo>
                        <a:pt x="873" y="0"/>
                      </a:moveTo>
                      <a:cubicBezTo>
                        <a:pt x="12281" y="-13"/>
                        <a:pt x="21549" y="4809"/>
                        <a:pt x="21575" y="10769"/>
                      </a:cubicBezTo>
                      <a:cubicBezTo>
                        <a:pt x="21600" y="16730"/>
                        <a:pt x="12373" y="21573"/>
                        <a:pt x="965" y="21587"/>
                      </a:cubicBezTo>
                      <a:cubicBezTo>
                        <a:pt x="643" y="21587"/>
                        <a:pt x="321" y="21583"/>
                        <a:pt x="0" y="21576"/>
                      </a:cubicBezTo>
                      <a:lnTo>
                        <a:pt x="919" y="10793"/>
                      </a:lnTo>
                      <a:close/>
                    </a:path>
                  </a:pathLst>
                </a:custGeom>
                <a:noFill/>
                <a:ln w="50800" cap="rnd">
                  <a:noFill/>
                  <a:round/>
                </a:ln>
                <a:effectLst>
                  <a:outerShdw blurRad="1016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28573" marR="28573" defTabSz="642915">
                    <a:defRPr b="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sz="1266"/>
                </a:p>
              </p:txBody>
            </p:sp>
          </p:grp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4551452A-0D5B-B841-8AD5-8A57085A49B8}"/>
                  </a:ext>
                </a:extLst>
              </p:cNvPr>
              <p:cNvSpPr/>
              <p:nvPr/>
            </p:nvSpPr>
            <p:spPr>
              <a:xfrm>
                <a:off x="4658320" y="2339578"/>
                <a:ext cx="2571750" cy="1117"/>
              </a:xfrm>
              <a:prstGeom prst="line">
                <a:avLst/>
              </a:prstGeom>
              <a:ln w="25400">
                <a:solidFill>
                  <a:srgbClr val="D7D7D7"/>
                </a:solidFill>
                <a:prstDash val="sysDot"/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6EBC804C-22DD-0846-BFB1-F17BE6BEDCAF}"/>
                  </a:ext>
                </a:extLst>
              </p:cNvPr>
              <p:cNvSpPr/>
              <p:nvPr/>
            </p:nvSpPr>
            <p:spPr>
              <a:xfrm>
                <a:off x="4658320" y="4375547"/>
                <a:ext cx="2571750" cy="1117"/>
              </a:xfrm>
              <a:prstGeom prst="line">
                <a:avLst/>
              </a:prstGeom>
              <a:ln w="25400">
                <a:solidFill>
                  <a:srgbClr val="D7D7D7"/>
                </a:solidFill>
                <a:prstDash val="sysDot"/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30" name="Arrow">
                <a:extLst>
                  <a:ext uri="{FF2B5EF4-FFF2-40B4-BE49-F238E27FC236}">
                    <a16:creationId xmlns:a16="http://schemas.microsoft.com/office/drawing/2014/main" id="{A572311F-3FA4-B246-A754-66902EFD0B63}"/>
                  </a:ext>
                </a:extLst>
              </p:cNvPr>
              <p:cNvSpPr/>
              <p:nvPr/>
            </p:nvSpPr>
            <p:spPr>
              <a:xfrm>
                <a:off x="5037832" y="2451199"/>
                <a:ext cx="1812727" cy="205383"/>
              </a:xfrm>
              <a:prstGeom prst="leftArrow">
                <a:avLst>
                  <a:gd name="adj1" fmla="val 50000"/>
                  <a:gd name="adj2" fmla="val 169453"/>
                </a:avLst>
              </a:prstGeom>
              <a:solidFill>
                <a:srgbClr val="00E200"/>
              </a:solidFill>
              <a:ln w="12700">
                <a:solidFill>
                  <a:srgbClr val="00E200"/>
                </a:solidFill>
                <a:miter lim="400000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31" name="Bo">
                <a:extLst>
                  <a:ext uri="{FF2B5EF4-FFF2-40B4-BE49-F238E27FC236}">
                    <a16:creationId xmlns:a16="http://schemas.microsoft.com/office/drawing/2014/main" id="{CFF7D553-FC5A-7541-B02E-5E6456A68830}"/>
                  </a:ext>
                </a:extLst>
              </p:cNvPr>
              <p:cNvSpPr/>
              <p:nvPr/>
            </p:nvSpPr>
            <p:spPr>
              <a:xfrm>
                <a:off x="6951018" y="2395389"/>
                <a:ext cx="354264" cy="2669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5719" tIns="35719" rIns="35719" bIns="35719">
                <a:spAutoFit/>
              </a:bodyPr>
              <a:lstStyle>
                <a:lvl1pPr marL="41275" marR="41275" algn="l" defTabSz="762000">
                  <a:buClr>
                    <a:srgbClr val="00E200"/>
                  </a:buClr>
                  <a:buFont typeface="Arial"/>
                  <a:defRPr>
                    <a:solidFill>
                      <a:srgbClr val="00E200"/>
                    </a:solidFill>
                    <a:effectLst>
                      <a:outerShdw blurRad="38100" dist="64529" dir="2700000" rotWithShape="0">
                        <a:srgbClr val="000000">
                          <a:alpha val="48275"/>
                        </a:srgbClr>
                      </a:outerShdw>
                    </a:effectLst>
                    <a:uFill>
                      <a:solidFill>
                        <a:srgbClr val="00E2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266"/>
                  <a:t>Bo</a:t>
                </a:r>
              </a:p>
            </p:txBody>
          </p:sp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BB51C413-04DC-824B-8436-8004E24FBF1B}"/>
                  </a:ext>
                </a:extLst>
              </p:cNvPr>
              <p:cNvSpPr/>
              <p:nvPr/>
            </p:nvSpPr>
            <p:spPr>
              <a:xfrm rot="10800000">
                <a:off x="3542109" y="4116586"/>
                <a:ext cx="1321594" cy="100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18000"/>
                    </a:moveTo>
                    <a:cubicBezTo>
                      <a:pt x="19988" y="18000"/>
                      <a:pt x="21600" y="16388"/>
                      <a:pt x="21600" y="14400"/>
                    </a:cubicBezTo>
                    <a:lnTo>
                      <a:pt x="21600" y="3600"/>
                    </a:lnTo>
                    <a:cubicBezTo>
                      <a:pt x="21600" y="1612"/>
                      <a:pt x="19988" y="0"/>
                      <a:pt x="18000" y="0"/>
                    </a:cubicBezTo>
                    <a:lnTo>
                      <a:pt x="3600" y="0"/>
                    </a:lnTo>
                    <a:cubicBezTo>
                      <a:pt x="1612" y="0"/>
                      <a:pt x="0" y="1612"/>
                      <a:pt x="0" y="3600"/>
                    </a:cubicBezTo>
                    <a:lnTo>
                      <a:pt x="0" y="14400"/>
                    </a:lnTo>
                    <a:cubicBezTo>
                      <a:pt x="0" y="16388"/>
                      <a:pt x="1612" y="18000"/>
                      <a:pt x="3600" y="18000"/>
                    </a:cubicBezTo>
                    <a:lnTo>
                      <a:pt x="3600" y="18000"/>
                    </a:lnTo>
                    <a:lnTo>
                      <a:pt x="0" y="21600"/>
                    </a:lnTo>
                    <a:lnTo>
                      <a:pt x="5400" y="18000"/>
                    </a:lnTo>
                    <a:close/>
                  </a:path>
                </a:pathLst>
              </a:custGeom>
              <a:solidFill>
                <a:srgbClr val="000000"/>
              </a:solidFill>
              <a:ln w="25400">
                <a:solidFill>
                  <a:srgbClr val="D7D7D7"/>
                </a:solidFill>
                <a:miter lim="400000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E27F33EE-B50A-7D4D-A481-E082897127E2}"/>
                  </a:ext>
                </a:extLst>
              </p:cNvPr>
              <p:cNvSpPr/>
              <p:nvPr/>
            </p:nvSpPr>
            <p:spPr>
              <a:xfrm rot="10800000">
                <a:off x="5256609" y="4116586"/>
                <a:ext cx="1321594" cy="100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18000"/>
                    </a:moveTo>
                    <a:cubicBezTo>
                      <a:pt x="19988" y="18000"/>
                      <a:pt x="21600" y="16388"/>
                      <a:pt x="21600" y="14400"/>
                    </a:cubicBezTo>
                    <a:lnTo>
                      <a:pt x="21600" y="3600"/>
                    </a:lnTo>
                    <a:cubicBezTo>
                      <a:pt x="21600" y="1612"/>
                      <a:pt x="19988" y="0"/>
                      <a:pt x="18000" y="0"/>
                    </a:cubicBezTo>
                    <a:lnTo>
                      <a:pt x="3600" y="0"/>
                    </a:lnTo>
                    <a:cubicBezTo>
                      <a:pt x="1612" y="0"/>
                      <a:pt x="0" y="1612"/>
                      <a:pt x="0" y="3600"/>
                    </a:cubicBezTo>
                    <a:lnTo>
                      <a:pt x="0" y="14400"/>
                    </a:lnTo>
                    <a:cubicBezTo>
                      <a:pt x="0" y="16388"/>
                      <a:pt x="1612" y="18000"/>
                      <a:pt x="3600" y="18000"/>
                    </a:cubicBezTo>
                    <a:lnTo>
                      <a:pt x="3600" y="18000"/>
                    </a:lnTo>
                    <a:lnTo>
                      <a:pt x="6515" y="21600"/>
                    </a:lnTo>
                    <a:lnTo>
                      <a:pt x="5400" y="18000"/>
                    </a:lnTo>
                    <a:close/>
                  </a:path>
                </a:pathLst>
              </a:custGeom>
              <a:solidFill>
                <a:srgbClr val="000000"/>
              </a:solidFill>
              <a:ln w="25400">
                <a:solidFill>
                  <a:srgbClr val="D7D7D7"/>
                </a:solidFill>
                <a:miter lim="400000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43" name="Shape">
                <a:extLst>
                  <a:ext uri="{FF2B5EF4-FFF2-40B4-BE49-F238E27FC236}">
                    <a16:creationId xmlns:a16="http://schemas.microsoft.com/office/drawing/2014/main" id="{27CED1B6-A1A9-D548-85E8-61E59CACBCD0}"/>
                  </a:ext>
                </a:extLst>
              </p:cNvPr>
              <p:cNvSpPr/>
              <p:nvPr/>
            </p:nvSpPr>
            <p:spPr>
              <a:xfrm rot="10800000" flipH="1">
                <a:off x="7024687" y="4116586"/>
                <a:ext cx="1321594" cy="100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18000"/>
                    </a:moveTo>
                    <a:cubicBezTo>
                      <a:pt x="19988" y="18000"/>
                      <a:pt x="21600" y="16388"/>
                      <a:pt x="21600" y="14400"/>
                    </a:cubicBezTo>
                    <a:lnTo>
                      <a:pt x="21600" y="3600"/>
                    </a:lnTo>
                    <a:cubicBezTo>
                      <a:pt x="21600" y="1612"/>
                      <a:pt x="19988" y="0"/>
                      <a:pt x="18000" y="0"/>
                    </a:cubicBezTo>
                    <a:lnTo>
                      <a:pt x="3600" y="0"/>
                    </a:lnTo>
                    <a:cubicBezTo>
                      <a:pt x="1612" y="0"/>
                      <a:pt x="0" y="1612"/>
                      <a:pt x="0" y="3600"/>
                    </a:cubicBezTo>
                    <a:lnTo>
                      <a:pt x="0" y="14400"/>
                    </a:lnTo>
                    <a:cubicBezTo>
                      <a:pt x="0" y="16388"/>
                      <a:pt x="1612" y="18000"/>
                      <a:pt x="3600" y="18000"/>
                    </a:cubicBezTo>
                    <a:lnTo>
                      <a:pt x="3600" y="18000"/>
                    </a:lnTo>
                    <a:lnTo>
                      <a:pt x="0" y="21600"/>
                    </a:lnTo>
                    <a:lnTo>
                      <a:pt x="5400" y="18000"/>
                    </a:lnTo>
                    <a:close/>
                  </a:path>
                </a:pathLst>
              </a:custGeom>
              <a:solidFill>
                <a:srgbClr val="000000"/>
              </a:solidFill>
              <a:ln w="25400">
                <a:solidFill>
                  <a:srgbClr val="D7D7D7"/>
                </a:solidFill>
                <a:miter lim="400000"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35719" tIns="35719" rIns="35719" bIns="35719" anchor="ctr"/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pic>
            <p:nvPicPr>
              <p:cNvPr id="45" name="image.pdf" descr="image.pdf">
                <a:extLst>
                  <a:ext uri="{FF2B5EF4-FFF2-40B4-BE49-F238E27FC236}">
                    <a16:creationId xmlns:a16="http://schemas.microsoft.com/office/drawing/2014/main" id="{5D62DF63-70FF-7845-8588-A7D551484A83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170661" y="4174629"/>
                <a:ext cx="1523628" cy="103137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51" name="image.pdf" descr="image.pdf">
              <a:extLst>
                <a:ext uri="{FF2B5EF4-FFF2-40B4-BE49-F238E27FC236}">
                  <a16:creationId xmlns:a16="http://schemas.microsoft.com/office/drawing/2014/main" id="{9F7D5DAE-C76D-C34C-8DB7-3B597819005F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38181" y="4799662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image.pdf" descr="image.pdf">
              <a:extLst>
                <a:ext uri="{FF2B5EF4-FFF2-40B4-BE49-F238E27FC236}">
                  <a16:creationId xmlns:a16="http://schemas.microsoft.com/office/drawing/2014/main" id="{4D77BF81-B9C4-1E48-9E2F-7C29552FB54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447883" y="4799662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80EEA6F-7E79-844A-AB01-7C7ED013EA71}"/>
              </a:ext>
            </a:extLst>
          </p:cNvPr>
          <p:cNvSpPr/>
          <p:nvPr/>
        </p:nvSpPr>
        <p:spPr>
          <a:xfrm>
            <a:off x="0" y="6629520"/>
            <a:ext cx="18819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Slides from Dr. Nan-</a:t>
            </a:r>
            <a:r>
              <a:rPr lang="en-US" sz="1100" dirty="0" err="1"/>
              <a:t>kuei</a:t>
            </a:r>
            <a:r>
              <a:rPr lang="en-US" sz="1100" dirty="0"/>
              <a:t> Chen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09AE3F-5186-3A42-B116-A84DCDA1B872}"/>
              </a:ext>
            </a:extLst>
          </p:cNvPr>
          <p:cNvGrpSpPr>
            <a:grpSpLocks noChangeAspect="1"/>
          </p:cNvGrpSpPr>
          <p:nvPr/>
        </p:nvGrpSpPr>
        <p:grpSpPr>
          <a:xfrm>
            <a:off x="42946" y="2884584"/>
            <a:ext cx="5943600" cy="3061117"/>
            <a:chOff x="2827735" y="2259211"/>
            <a:chExt cx="6536531" cy="3366492"/>
          </a:xfrm>
        </p:grpSpPr>
        <p:sp>
          <p:nvSpPr>
            <p:cNvPr id="55" name="Rectangle">
              <a:extLst>
                <a:ext uri="{FF2B5EF4-FFF2-40B4-BE49-F238E27FC236}">
                  <a16:creationId xmlns:a16="http://schemas.microsoft.com/office/drawing/2014/main" id="{CFBDFEE1-5704-0C49-85A1-EE92741AFF50}"/>
                </a:ext>
              </a:extLst>
            </p:cNvPr>
            <p:cNvSpPr/>
            <p:nvPr/>
          </p:nvSpPr>
          <p:spPr>
            <a:xfrm>
              <a:off x="2827735" y="2259211"/>
              <a:ext cx="6536531" cy="336649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3600" b="0">
                  <a:solidFill>
                    <a:srgbClr val="FFFFFF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531"/>
            </a:p>
          </p:txBody>
        </p:sp>
        <p:pic>
          <p:nvPicPr>
            <p:cNvPr id="56" name="image.png" descr="image.png">
              <a:extLst>
                <a:ext uri="{FF2B5EF4-FFF2-40B4-BE49-F238E27FC236}">
                  <a16:creationId xmlns:a16="http://schemas.microsoft.com/office/drawing/2014/main" id="{6C26B9A8-7120-B340-B28C-A63215FD8FE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90493" y="2915543"/>
              <a:ext cx="2094012" cy="9778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Oval">
              <a:extLst>
                <a:ext uri="{FF2B5EF4-FFF2-40B4-BE49-F238E27FC236}">
                  <a16:creationId xmlns:a16="http://schemas.microsoft.com/office/drawing/2014/main" id="{702DE236-375F-CE41-9F65-34177A0D7593}"/>
                </a:ext>
              </a:extLst>
            </p:cNvPr>
            <p:cNvSpPr/>
            <p:nvPr/>
          </p:nvSpPr>
          <p:spPr>
            <a:xfrm>
              <a:off x="4354711" y="2786063"/>
              <a:ext cx="607219" cy="1143001"/>
            </a:xfrm>
            <a:prstGeom prst="ellipse">
              <a:avLst/>
            </a:prstGeom>
            <a:solidFill>
              <a:srgbClr val="000000"/>
            </a:solidFill>
            <a:ln w="50800">
              <a:solidFill>
                <a:srgbClr val="A2A2A2"/>
              </a:solidFill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58" name="Group">
              <a:extLst>
                <a:ext uri="{FF2B5EF4-FFF2-40B4-BE49-F238E27FC236}">
                  <a16:creationId xmlns:a16="http://schemas.microsoft.com/office/drawing/2014/main" id="{5A5ADBE4-838A-F74B-A976-A7594E645460}"/>
                </a:ext>
              </a:extLst>
            </p:cNvPr>
            <p:cNvGrpSpPr/>
            <p:nvPr/>
          </p:nvGrpSpPr>
          <p:grpSpPr>
            <a:xfrm>
              <a:off x="7163098" y="2768203"/>
              <a:ext cx="334864" cy="1178719"/>
              <a:chOff x="0" y="-5"/>
              <a:chExt cx="476250" cy="1676400"/>
            </a:xfrm>
          </p:grpSpPr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B9553A1B-23E7-E74E-A78D-750AD246053E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</a:path>
                </a:pathLst>
              </a:custGeom>
              <a:noFill/>
              <a:ln w="50800" cap="rnd">
                <a:solidFill>
                  <a:srgbClr val="A2A2A2"/>
                </a:solidFill>
                <a:prstDash val="solid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4" name="Shape">
                <a:extLst>
                  <a:ext uri="{FF2B5EF4-FFF2-40B4-BE49-F238E27FC236}">
                    <a16:creationId xmlns:a16="http://schemas.microsoft.com/office/drawing/2014/main" id="{B78B4D9E-40A5-B742-8D6F-B0E8D4AB5E72}"/>
                  </a:ext>
                </a:extLst>
              </p:cNvPr>
              <p:cNvSpPr/>
              <p:nvPr/>
            </p:nvSpPr>
            <p:spPr>
              <a:xfrm>
                <a:off x="0" y="-6"/>
                <a:ext cx="476251" cy="167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579" extrusionOk="0">
                    <a:moveTo>
                      <a:pt x="791" y="0"/>
                    </a:moveTo>
                    <a:cubicBezTo>
                      <a:pt x="12222" y="-21"/>
                      <a:pt x="21521" y="4793"/>
                      <a:pt x="21560" y="10752"/>
                    </a:cubicBezTo>
                    <a:cubicBezTo>
                      <a:pt x="21600" y="16710"/>
                      <a:pt x="12366" y="21558"/>
                      <a:pt x="935" y="21578"/>
                    </a:cubicBezTo>
                    <a:cubicBezTo>
                      <a:pt x="623" y="21579"/>
                      <a:pt x="312" y="21576"/>
                      <a:pt x="0" y="21569"/>
                    </a:cubicBezTo>
                    <a:lnTo>
                      <a:pt x="863" y="10789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158EDC6C-C568-D54B-8815-CDA1C32D2649}"/>
                </a:ext>
              </a:extLst>
            </p:cNvPr>
            <p:cNvSpPr/>
            <p:nvPr/>
          </p:nvSpPr>
          <p:spPr>
            <a:xfrm>
              <a:off x="4658320" y="2768203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E8D5EFE-F5E8-984B-963F-01C766EE7900}"/>
                </a:ext>
              </a:extLst>
            </p:cNvPr>
            <p:cNvSpPr/>
            <p:nvPr/>
          </p:nvSpPr>
          <p:spPr>
            <a:xfrm>
              <a:off x="4658320" y="3946922"/>
              <a:ext cx="2518172" cy="1117"/>
            </a:xfrm>
            <a:prstGeom prst="line">
              <a:avLst/>
            </a:prstGeom>
            <a:ln w="50800">
              <a:solidFill>
                <a:srgbClr val="A2A2A2"/>
              </a:solidFill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1" name="Oval">
              <a:extLst>
                <a:ext uri="{FF2B5EF4-FFF2-40B4-BE49-F238E27FC236}">
                  <a16:creationId xmlns:a16="http://schemas.microsoft.com/office/drawing/2014/main" id="{145CAA03-92E4-4C42-92D2-F0CB9F55CEC4}"/>
                </a:ext>
              </a:extLst>
            </p:cNvPr>
            <p:cNvSpPr/>
            <p:nvPr/>
          </p:nvSpPr>
          <p:spPr>
            <a:xfrm>
              <a:off x="4131469" y="2348508"/>
              <a:ext cx="1053703" cy="2018109"/>
            </a:xfrm>
            <a:prstGeom prst="ellipse">
              <a:avLst/>
            </a:prstGeom>
            <a:ln w="25400">
              <a:solidFill>
                <a:srgbClr val="D7D7D7"/>
              </a:solidFill>
              <a:prstDash val="sysDot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grpSp>
          <p:nvGrpSpPr>
            <p:cNvPr id="62" name="Group">
              <a:extLst>
                <a:ext uri="{FF2B5EF4-FFF2-40B4-BE49-F238E27FC236}">
                  <a16:creationId xmlns:a16="http://schemas.microsoft.com/office/drawing/2014/main" id="{7D2262BA-1758-E641-8701-FF09B4087A02}"/>
                </a:ext>
              </a:extLst>
            </p:cNvPr>
            <p:cNvGrpSpPr/>
            <p:nvPr/>
          </p:nvGrpSpPr>
          <p:grpSpPr>
            <a:xfrm>
              <a:off x="7176492" y="2340695"/>
              <a:ext cx="523503" cy="2035969"/>
              <a:chOff x="0" y="-3"/>
              <a:chExt cx="744536" cy="2895599"/>
            </a:xfrm>
          </p:grpSpPr>
          <p:sp>
            <p:nvSpPr>
              <p:cNvPr id="81" name="Line">
                <a:extLst>
                  <a:ext uri="{FF2B5EF4-FFF2-40B4-BE49-F238E27FC236}">
                    <a16:creationId xmlns:a16="http://schemas.microsoft.com/office/drawing/2014/main" id="{A1270E5D-7316-CC4E-AA89-0F9273A26AC2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</a:path>
                </a:pathLst>
              </a:custGeom>
              <a:noFill/>
              <a:ln w="25400" cap="rnd">
                <a:solidFill>
                  <a:srgbClr val="D7D7D7"/>
                </a:solidFill>
                <a:prstDash val="sysDot"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E94ED4EE-D797-DC4A-8EE3-1E1126E10A8A}"/>
                  </a:ext>
                </a:extLst>
              </p:cNvPr>
              <p:cNvSpPr/>
              <p:nvPr/>
            </p:nvSpPr>
            <p:spPr>
              <a:xfrm>
                <a:off x="0" y="-4"/>
                <a:ext cx="744537" cy="2895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586" extrusionOk="0">
                    <a:moveTo>
                      <a:pt x="873" y="0"/>
                    </a:moveTo>
                    <a:cubicBezTo>
                      <a:pt x="12281" y="-13"/>
                      <a:pt x="21549" y="4809"/>
                      <a:pt x="21575" y="10769"/>
                    </a:cubicBezTo>
                    <a:cubicBezTo>
                      <a:pt x="21600" y="16730"/>
                      <a:pt x="12373" y="21573"/>
                      <a:pt x="965" y="21587"/>
                    </a:cubicBezTo>
                    <a:cubicBezTo>
                      <a:pt x="643" y="21587"/>
                      <a:pt x="321" y="21583"/>
                      <a:pt x="0" y="21576"/>
                    </a:cubicBezTo>
                    <a:lnTo>
                      <a:pt x="919" y="10793"/>
                    </a:lnTo>
                    <a:close/>
                  </a:path>
                </a:pathLst>
              </a:custGeom>
              <a:noFill/>
              <a:ln w="50800" cap="rnd">
                <a:noFill/>
                <a:round/>
              </a:ln>
              <a:effectLst>
                <a:outerShdw blurRad="1016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28573" marR="28573" defTabSz="642915">
                  <a:defRPr b="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1266"/>
              </a:p>
            </p:txBody>
          </p:sp>
        </p:grp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92032FCD-26C2-A04C-B594-EF0BF42F1F4E}"/>
                </a:ext>
              </a:extLst>
            </p:cNvPr>
            <p:cNvSpPr/>
            <p:nvPr/>
          </p:nvSpPr>
          <p:spPr>
            <a:xfrm>
              <a:off x="4658320" y="2339578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4" name="Line">
              <a:extLst>
                <a:ext uri="{FF2B5EF4-FFF2-40B4-BE49-F238E27FC236}">
                  <a16:creationId xmlns:a16="http://schemas.microsoft.com/office/drawing/2014/main" id="{C88116F2-10CE-FF43-806A-FDF7C87E041A}"/>
                </a:ext>
              </a:extLst>
            </p:cNvPr>
            <p:cNvSpPr/>
            <p:nvPr/>
          </p:nvSpPr>
          <p:spPr>
            <a:xfrm>
              <a:off x="4658320" y="4375547"/>
              <a:ext cx="2571750" cy="1117"/>
            </a:xfrm>
            <a:prstGeom prst="line">
              <a:avLst/>
            </a:prstGeom>
            <a:ln w="25400">
              <a:solidFill>
                <a:srgbClr val="D7D7D7"/>
              </a:solidFill>
              <a:prstDash val="sysDot"/>
            </a:ln>
          </p:spPr>
          <p:txBody>
            <a:bodyPr lIns="35719" tIns="35719" rIns="35719" bIns="35719" anchor="ctr"/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65" name="Arrow">
              <a:extLst>
                <a:ext uri="{FF2B5EF4-FFF2-40B4-BE49-F238E27FC236}">
                  <a16:creationId xmlns:a16="http://schemas.microsoft.com/office/drawing/2014/main" id="{F07A1C3A-1AF1-1949-9AC9-4EEC93EB22E3}"/>
                </a:ext>
              </a:extLst>
            </p:cNvPr>
            <p:cNvSpPr/>
            <p:nvPr/>
          </p:nvSpPr>
          <p:spPr>
            <a:xfrm>
              <a:off x="5037832" y="2451199"/>
              <a:ext cx="1812727" cy="205383"/>
            </a:xfrm>
            <a:prstGeom prst="leftArrow">
              <a:avLst>
                <a:gd name="adj1" fmla="val 50000"/>
                <a:gd name="adj2" fmla="val 16945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6" name="Bo">
              <a:extLst>
                <a:ext uri="{FF2B5EF4-FFF2-40B4-BE49-F238E27FC236}">
                  <a16:creationId xmlns:a16="http://schemas.microsoft.com/office/drawing/2014/main" id="{A67534DE-E267-D24F-9FDC-0F4130F20C32}"/>
                </a:ext>
              </a:extLst>
            </p:cNvPr>
            <p:cNvSpPr/>
            <p:nvPr/>
          </p:nvSpPr>
          <p:spPr>
            <a:xfrm>
              <a:off x="6951018" y="2395389"/>
              <a:ext cx="354264" cy="2669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 marL="41275" marR="41275" algn="l" defTabSz="762000">
                <a:buClr>
                  <a:srgbClr val="00E200"/>
                </a:buClr>
                <a:buFont typeface="Arial"/>
                <a:defRPr>
                  <a:solidFill>
                    <a:srgbClr val="00E200"/>
                  </a:solidFill>
                  <a:effectLst>
                    <a:outerShdw blurRad="38100" dist="64529" dir="2700000" rotWithShape="0">
                      <a:srgbClr val="000000">
                        <a:alpha val="48275"/>
                      </a:srgbClr>
                    </a:outerShdw>
                  </a:effectLst>
                  <a:uFill>
                    <a:solidFill>
                      <a:srgbClr val="00E2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66"/>
                <a:t>Bo</a:t>
              </a:r>
            </a:p>
          </p:txBody>
        </p:sp>
        <p:sp>
          <p:nvSpPr>
            <p:cNvPr id="67" name="Arrow">
              <a:extLst>
                <a:ext uri="{FF2B5EF4-FFF2-40B4-BE49-F238E27FC236}">
                  <a16:creationId xmlns:a16="http://schemas.microsoft.com/office/drawing/2014/main" id="{1F2D0230-371E-DD48-BADA-567FFEDCFC07}"/>
                </a:ext>
              </a:extLst>
            </p:cNvPr>
            <p:cNvSpPr/>
            <p:nvPr/>
          </p:nvSpPr>
          <p:spPr>
            <a:xfrm>
              <a:off x="5895082" y="2826246"/>
              <a:ext cx="151805" cy="151805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8" name="Arrow">
              <a:extLst>
                <a:ext uri="{FF2B5EF4-FFF2-40B4-BE49-F238E27FC236}">
                  <a16:creationId xmlns:a16="http://schemas.microsoft.com/office/drawing/2014/main" id="{5188F3BF-1A96-A347-9202-9D1EEB49F80A}"/>
                </a:ext>
              </a:extLst>
            </p:cNvPr>
            <p:cNvSpPr/>
            <p:nvPr/>
          </p:nvSpPr>
          <p:spPr>
            <a:xfrm>
              <a:off x="5573613" y="2826246"/>
              <a:ext cx="258961" cy="151805"/>
            </a:xfrm>
            <a:prstGeom prst="rightArrow">
              <a:avLst>
                <a:gd name="adj1" fmla="val 50000"/>
                <a:gd name="adj2" fmla="val 85302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69" name="Arrow">
              <a:extLst>
                <a:ext uri="{FF2B5EF4-FFF2-40B4-BE49-F238E27FC236}">
                  <a16:creationId xmlns:a16="http://schemas.microsoft.com/office/drawing/2014/main" id="{3790CA5D-CDDB-3840-9939-5E384C4B14D7}"/>
                </a:ext>
              </a:extLst>
            </p:cNvPr>
            <p:cNvSpPr/>
            <p:nvPr/>
          </p:nvSpPr>
          <p:spPr>
            <a:xfrm>
              <a:off x="5144988" y="2826246"/>
              <a:ext cx="366117" cy="151805"/>
            </a:xfrm>
            <a:prstGeom prst="rightArrow">
              <a:avLst>
                <a:gd name="adj1" fmla="val 50000"/>
                <a:gd name="adj2" fmla="val 120599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0" name="Arrow">
              <a:extLst>
                <a:ext uri="{FF2B5EF4-FFF2-40B4-BE49-F238E27FC236}">
                  <a16:creationId xmlns:a16="http://schemas.microsoft.com/office/drawing/2014/main" id="{754CAAAA-B3B9-3446-A132-2E65985C5D26}"/>
                </a:ext>
              </a:extLst>
            </p:cNvPr>
            <p:cNvSpPr/>
            <p:nvPr/>
          </p:nvSpPr>
          <p:spPr>
            <a:xfrm>
              <a:off x="6162973" y="2826246"/>
              <a:ext cx="151805" cy="151805"/>
            </a:xfrm>
            <a:prstGeom prst="leftArrow">
              <a:avLst>
                <a:gd name="adj1" fmla="val 50000"/>
                <a:gd name="adj2" fmla="val 49995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1" name="Arrow">
              <a:extLst>
                <a:ext uri="{FF2B5EF4-FFF2-40B4-BE49-F238E27FC236}">
                  <a16:creationId xmlns:a16="http://schemas.microsoft.com/office/drawing/2014/main" id="{F9C3259A-E01B-E547-B1F9-5ADDE8AAEE12}"/>
                </a:ext>
              </a:extLst>
            </p:cNvPr>
            <p:cNvSpPr/>
            <p:nvPr/>
          </p:nvSpPr>
          <p:spPr>
            <a:xfrm>
              <a:off x="6377285" y="2826246"/>
              <a:ext cx="258961" cy="151805"/>
            </a:xfrm>
            <a:prstGeom prst="leftArrow">
              <a:avLst>
                <a:gd name="adj1" fmla="val 50000"/>
                <a:gd name="adj2" fmla="val 85286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2" name="Arrow">
              <a:extLst>
                <a:ext uri="{FF2B5EF4-FFF2-40B4-BE49-F238E27FC236}">
                  <a16:creationId xmlns:a16="http://schemas.microsoft.com/office/drawing/2014/main" id="{E3039836-37B1-0545-B5BB-0EFD4B4E4FA8}"/>
                </a:ext>
              </a:extLst>
            </p:cNvPr>
            <p:cNvSpPr/>
            <p:nvPr/>
          </p:nvSpPr>
          <p:spPr>
            <a:xfrm>
              <a:off x="6698754" y="2826246"/>
              <a:ext cx="366117" cy="151805"/>
            </a:xfrm>
            <a:prstGeom prst="leftArrow">
              <a:avLst>
                <a:gd name="adj1" fmla="val 50000"/>
                <a:gd name="adj2" fmla="val 120577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3" name="Arrow">
              <a:extLst>
                <a:ext uri="{FF2B5EF4-FFF2-40B4-BE49-F238E27FC236}">
                  <a16:creationId xmlns:a16="http://schemas.microsoft.com/office/drawing/2014/main" id="{77D70B15-7A27-B04D-A01E-EB9829141CA3}"/>
                </a:ext>
              </a:extLst>
            </p:cNvPr>
            <p:cNvSpPr/>
            <p:nvPr/>
          </p:nvSpPr>
          <p:spPr>
            <a:xfrm>
              <a:off x="4555629" y="2826246"/>
              <a:ext cx="526852" cy="151805"/>
            </a:xfrm>
            <a:prstGeom prst="rightArrow">
              <a:avLst>
                <a:gd name="adj1" fmla="val 50000"/>
                <a:gd name="adj2" fmla="val 126693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4" name="Arrow">
              <a:extLst>
                <a:ext uri="{FF2B5EF4-FFF2-40B4-BE49-F238E27FC236}">
                  <a16:creationId xmlns:a16="http://schemas.microsoft.com/office/drawing/2014/main" id="{5FD481DD-E8EF-BA44-93B0-DD17B2FDC091}"/>
                </a:ext>
              </a:extLst>
            </p:cNvPr>
            <p:cNvSpPr/>
            <p:nvPr/>
          </p:nvSpPr>
          <p:spPr>
            <a:xfrm>
              <a:off x="7127379" y="2826246"/>
              <a:ext cx="526852" cy="151805"/>
            </a:xfrm>
            <a:prstGeom prst="leftArrow">
              <a:avLst>
                <a:gd name="adj1" fmla="val 50000"/>
                <a:gd name="adj2" fmla="val 126660"/>
              </a:avLst>
            </a:prstGeom>
            <a:solidFill>
              <a:srgbClr val="00E200"/>
            </a:solidFill>
            <a:ln w="12700">
              <a:solidFill>
                <a:srgbClr val="00E200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0A209B0D-723E-274B-ADAF-F726549C7EEE}"/>
                </a:ext>
              </a:extLst>
            </p:cNvPr>
            <p:cNvSpPr/>
            <p:nvPr/>
          </p:nvSpPr>
          <p:spPr>
            <a:xfrm rot="10800000">
              <a:off x="35421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297A5FC2-B4B7-4D42-B9D0-2987C0B6317F}"/>
                </a:ext>
              </a:extLst>
            </p:cNvPr>
            <p:cNvSpPr/>
            <p:nvPr/>
          </p:nvSpPr>
          <p:spPr>
            <a:xfrm rot="10800000">
              <a:off x="5256609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6515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0DC32198-162A-9B46-977F-1A5E7F334E8C}"/>
                </a:ext>
              </a:extLst>
            </p:cNvPr>
            <p:cNvSpPr/>
            <p:nvPr/>
          </p:nvSpPr>
          <p:spPr>
            <a:xfrm rot="10800000" flipH="1">
              <a:off x="7024687" y="4116586"/>
              <a:ext cx="1321594" cy="100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8000"/>
                  </a:moveTo>
                  <a:cubicBezTo>
                    <a:pt x="19988" y="18000"/>
                    <a:pt x="21600" y="16388"/>
                    <a:pt x="21600" y="144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ubicBezTo>
                    <a:pt x="1612" y="0"/>
                    <a:pt x="0" y="1612"/>
                    <a:pt x="0" y="3600"/>
                  </a:cubicBezTo>
                  <a:lnTo>
                    <a:pt x="0" y="14400"/>
                  </a:lnTo>
                  <a:cubicBezTo>
                    <a:pt x="0" y="16388"/>
                    <a:pt x="1612" y="18000"/>
                    <a:pt x="3600" y="18000"/>
                  </a:cubicBezTo>
                  <a:lnTo>
                    <a:pt x="3600" y="18000"/>
                  </a:lnTo>
                  <a:lnTo>
                    <a:pt x="0" y="21600"/>
                  </a:lnTo>
                  <a:lnTo>
                    <a:pt x="5400" y="18000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D7D7D7"/>
              </a:solidFill>
              <a:miter lim="400000"/>
            </a:ln>
            <a:effectLst>
              <a:outerShdw blurRad="1016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 marL="28573" marR="28573" defTabSz="642915">
                <a:defRPr b="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266"/>
            </a:p>
          </p:txBody>
        </p:sp>
        <p:pic>
          <p:nvPicPr>
            <p:cNvPr id="78" name="image.pdf" descr="image.pdf">
              <a:extLst>
                <a:ext uri="{FF2B5EF4-FFF2-40B4-BE49-F238E27FC236}">
                  <a16:creationId xmlns:a16="http://schemas.microsoft.com/office/drawing/2014/main" id="{C0E99F71-EC58-4843-ADF5-F1646DCA15D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908601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9" name="image.pdf" descr="image.pdf">
              <a:extLst>
                <a:ext uri="{FF2B5EF4-FFF2-40B4-BE49-F238E27FC236}">
                  <a16:creationId xmlns:a16="http://schemas.microsoft.com/office/drawing/2014/main" id="{3FB6BA08-BBDA-3A4F-83E8-8F58CEF39E0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170661" y="4174629"/>
              <a:ext cx="1523628" cy="10313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0" name="image.pdf" descr="image.pdf">
              <a:extLst>
                <a:ext uri="{FF2B5EF4-FFF2-40B4-BE49-F238E27FC236}">
                  <a16:creationId xmlns:a16="http://schemas.microsoft.com/office/drawing/2014/main" id="{19C0B826-95C3-7240-A410-2F7095BF833D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26023" y="4174629"/>
              <a:ext cx="1553766" cy="1031379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3359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Design: Hard Pulse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D48F483-760C-EC44-A72E-C71AC01FF22F}"/>
              </a:ext>
            </a:extLst>
          </p:cNvPr>
          <p:cNvGrpSpPr/>
          <p:nvPr/>
        </p:nvGrpSpPr>
        <p:grpSpPr>
          <a:xfrm>
            <a:off x="6541508" y="1998634"/>
            <a:ext cx="4479637" cy="1776412"/>
            <a:chOff x="4359564" y="4747491"/>
            <a:chExt cx="4378036" cy="177338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93B0DD5-6D31-0D47-82FF-6DF36615112B}"/>
                </a:ext>
              </a:extLst>
            </p:cNvPr>
            <p:cNvSpPr/>
            <p:nvPr/>
          </p:nvSpPr>
          <p:spPr>
            <a:xfrm>
              <a:off x="4359564" y="4747491"/>
              <a:ext cx="4378036" cy="1773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7AD011B-4481-A647-A0A3-2B7569263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400" y="4859482"/>
              <a:ext cx="4267200" cy="1549400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3194A72-367E-4244-B2D2-D87EEF118A79}"/>
              </a:ext>
            </a:extLst>
          </p:cNvPr>
          <p:cNvSpPr txBox="1"/>
          <p:nvPr/>
        </p:nvSpPr>
        <p:spPr>
          <a:xfrm>
            <a:off x="151326" y="1998634"/>
            <a:ext cx="590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 pulses: rectangular shaped RF pulse played without slice select gradients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Needs to have a broad bandwidth to excite spins with wide range of frequencies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8B7B95-A0EB-674B-956B-D32C76F989AD}"/>
                  </a:ext>
                </a:extLst>
              </p:cNvPr>
              <p:cNvSpPr/>
              <p:nvPr/>
            </p:nvSpPr>
            <p:spPr>
              <a:xfrm>
                <a:off x="2361822" y="5180617"/>
                <a:ext cx="7123923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Hard pulses are typically few hundred micro-seconds in duration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=1.21/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8B7B95-A0EB-674B-956B-D32C76F98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822" y="5180617"/>
                <a:ext cx="7123923" cy="1446550"/>
              </a:xfrm>
              <a:prstGeom prst="rect">
                <a:avLst/>
              </a:prstGeom>
              <a:blipFill>
                <a:blip r:embed="rId4"/>
                <a:stretch>
                  <a:fillRect l="-890" t="-3509" r="-160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555E45F2-3E98-004A-A91B-25F1AB6EAA51}"/>
              </a:ext>
            </a:extLst>
          </p:cNvPr>
          <p:cNvSpPr txBox="1"/>
          <p:nvPr/>
        </p:nvSpPr>
        <p:spPr>
          <a:xfrm>
            <a:off x="6341541" y="3931529"/>
            <a:ext cx="501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an infinite slice profile we require a very narrow RF pulse !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5180AD2-8285-604D-95D1-4232E84114BC}"/>
              </a:ext>
            </a:extLst>
          </p:cNvPr>
          <p:cNvSpPr/>
          <p:nvPr/>
        </p:nvSpPr>
        <p:spPr>
          <a:xfrm>
            <a:off x="9485745" y="6396335"/>
            <a:ext cx="2706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www.chem.purdue.edu</a:t>
            </a:r>
            <a:r>
              <a:rPr lang="en-US" sz="1200" dirty="0"/>
              <a:t>/courses/chm621/text/</a:t>
            </a:r>
            <a:r>
              <a:rPr lang="en-US" sz="1200" dirty="0" err="1"/>
              <a:t>ft</a:t>
            </a:r>
            <a:r>
              <a:rPr lang="en-US" sz="1200" dirty="0"/>
              <a:t>/</a:t>
            </a:r>
            <a:r>
              <a:rPr lang="en-US" sz="1200" dirty="0" err="1"/>
              <a:t>basiset</a:t>
            </a:r>
            <a:r>
              <a:rPr lang="en-US" sz="1200" dirty="0"/>
              <a:t>/</a:t>
            </a:r>
            <a:r>
              <a:rPr lang="en-US" sz="1200" dirty="0" err="1"/>
              <a:t>rect</a:t>
            </a:r>
            <a:r>
              <a:rPr lang="en-US" sz="1200" dirty="0"/>
              <a:t>/</a:t>
            </a:r>
            <a:r>
              <a:rPr lang="en-US" sz="1200" dirty="0" err="1"/>
              <a:t>rect.htm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289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B6482-ADBD-534D-AA8E-CA64ADF8A1E3}"/>
              </a:ext>
            </a:extLst>
          </p:cNvPr>
          <p:cNvSpPr txBox="1"/>
          <p:nvPr/>
        </p:nvSpPr>
        <p:spPr>
          <a:xfrm>
            <a:off x="6365025" y="2644489"/>
            <a:ext cx="5357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 far, excite multiple slices sequentially by changing RF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4F05F-1AF3-E44C-889F-1A32769A0E7F}"/>
              </a:ext>
            </a:extLst>
          </p:cNvPr>
          <p:cNvGrpSpPr/>
          <p:nvPr/>
        </p:nvGrpSpPr>
        <p:grpSpPr>
          <a:xfrm>
            <a:off x="2640870" y="2039274"/>
            <a:ext cx="3520954" cy="2855651"/>
            <a:chOff x="3720353" y="2243516"/>
            <a:chExt cx="5038165" cy="43067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E493FC-701D-9D43-90D0-DA62AF4358DE}"/>
                </a:ext>
              </a:extLst>
            </p:cNvPr>
            <p:cNvSpPr/>
            <p:nvPr/>
          </p:nvSpPr>
          <p:spPr>
            <a:xfrm>
              <a:off x="3720353" y="2243516"/>
              <a:ext cx="5038165" cy="4306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442414-3DDC-E54A-BCBB-C5C6CF53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2775" y="2385588"/>
              <a:ext cx="4831272" cy="37660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B2ACD43-7A26-434C-9459-0DD91AC05CDA}"/>
              </a:ext>
            </a:extLst>
          </p:cNvPr>
          <p:cNvSpPr/>
          <p:nvPr/>
        </p:nvSpPr>
        <p:spPr>
          <a:xfrm>
            <a:off x="3070693" y="5548995"/>
            <a:ext cx="6588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excite multiple slices simultaneously ? </a:t>
            </a:r>
          </a:p>
        </p:txBody>
      </p:sp>
    </p:spTree>
    <p:extLst>
      <p:ext uri="{BB962C8B-B14F-4D97-AF65-F5344CB8AC3E}">
        <p14:creationId xmlns:p14="http://schemas.microsoft.com/office/powerpoint/2010/main" val="7656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2ACD43-7A26-434C-9459-0DD91AC05CDA}"/>
              </a:ext>
            </a:extLst>
          </p:cNvPr>
          <p:cNvSpPr/>
          <p:nvPr/>
        </p:nvSpPr>
        <p:spPr>
          <a:xfrm>
            <a:off x="707220" y="2172380"/>
            <a:ext cx="391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profile when exciting one slice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8262DF-B7A2-374B-B217-7C60B23607E1}"/>
              </a:ext>
            </a:extLst>
          </p:cNvPr>
          <p:cNvGrpSpPr/>
          <p:nvPr/>
        </p:nvGrpSpPr>
        <p:grpSpPr>
          <a:xfrm>
            <a:off x="1068720" y="2781862"/>
            <a:ext cx="2885010" cy="2113887"/>
            <a:chOff x="1179557" y="2924702"/>
            <a:chExt cx="2885010" cy="21138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9D0C1-E228-0E46-9B98-A8BBDC6AABFA}"/>
                </a:ext>
              </a:extLst>
            </p:cNvPr>
            <p:cNvSpPr/>
            <p:nvPr/>
          </p:nvSpPr>
          <p:spPr>
            <a:xfrm>
              <a:off x="1179557" y="2961476"/>
              <a:ext cx="2885010" cy="2077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DD726B-1EB8-8848-BD3C-B9F4B5B1B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6712" y="4533288"/>
              <a:ext cx="2294691" cy="1283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E33405-E6C7-424F-9C76-944AB2441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206" y="3143565"/>
              <a:ext cx="0" cy="140897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83F258-58DD-894C-9C01-B99DA3852D82}"/>
                </a:ext>
              </a:extLst>
            </p:cNvPr>
            <p:cNvSpPr/>
            <p:nvPr/>
          </p:nvSpPr>
          <p:spPr>
            <a:xfrm>
              <a:off x="2111076" y="3552779"/>
              <a:ext cx="1163782" cy="98050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5989E1-34A4-B845-9B6B-D3309FAE211F}"/>
                    </a:ext>
                  </a:extLst>
                </p:cNvPr>
                <p:cNvSpPr txBox="1"/>
                <p:nvPr/>
              </p:nvSpPr>
              <p:spPr>
                <a:xfrm>
                  <a:off x="2008139" y="4560996"/>
                  <a:ext cx="1737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5989E1-34A4-B845-9B6B-D3309FAE2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8139" y="4560996"/>
                  <a:ext cx="173766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6667" r="-666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8D619A-1BC7-2A4A-9D3D-F20BBE814A5F}"/>
                    </a:ext>
                  </a:extLst>
                </p:cNvPr>
                <p:cNvSpPr txBox="1"/>
                <p:nvPr/>
              </p:nvSpPr>
              <p:spPr>
                <a:xfrm>
                  <a:off x="3176273" y="4576999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98D619A-1BC7-2A4A-9D3D-F20BBE814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273" y="4576999"/>
                  <a:ext cx="17735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6547A3-3239-8D44-AF28-D9B0D3D9695E}"/>
                    </a:ext>
                  </a:extLst>
                </p:cNvPr>
                <p:cNvSpPr txBox="1"/>
                <p:nvPr/>
              </p:nvSpPr>
              <p:spPr>
                <a:xfrm>
                  <a:off x="3828143" y="4527647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6547A3-3239-8D44-AF28-D9B0D3D96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143" y="4527647"/>
                  <a:ext cx="14940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80DDE4-9F23-9F41-AC56-A1AB7B5BFC4D}"/>
                </a:ext>
              </a:extLst>
            </p:cNvPr>
            <p:cNvSpPr/>
            <p:nvPr/>
          </p:nvSpPr>
          <p:spPr>
            <a:xfrm>
              <a:off x="2247171" y="2924702"/>
              <a:ext cx="9605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5849B68-7163-BF46-A007-7CF5BC47FE86}"/>
                    </a:ext>
                  </a:extLst>
                </p:cNvPr>
                <p:cNvSpPr txBox="1"/>
                <p:nvPr/>
              </p:nvSpPr>
              <p:spPr>
                <a:xfrm>
                  <a:off x="2590411" y="4789431"/>
                  <a:ext cx="2148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5849B68-7163-BF46-A007-7CF5BC47F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411" y="4789431"/>
                  <a:ext cx="21480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1111" r="-1111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7FF691-755C-5246-85BD-19C4E8C110CB}"/>
                </a:ext>
              </a:extLst>
            </p:cNvPr>
            <p:cNvCxnSpPr/>
            <p:nvPr/>
          </p:nvCxnSpPr>
          <p:spPr>
            <a:xfrm>
              <a:off x="2144961" y="4773868"/>
              <a:ext cx="1083046" cy="0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382E2E-7545-5E48-BE1F-AE6FDB9B9DCA}"/>
              </a:ext>
            </a:extLst>
          </p:cNvPr>
          <p:cNvSpPr/>
          <p:nvPr/>
        </p:nvSpPr>
        <p:spPr>
          <a:xfrm>
            <a:off x="6097652" y="2211046"/>
            <a:ext cx="5761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profile when simultaneously exciting two slices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D025AE-567F-1044-B05F-B32D5D3965D2}"/>
              </a:ext>
            </a:extLst>
          </p:cNvPr>
          <p:cNvGrpSpPr/>
          <p:nvPr/>
        </p:nvGrpSpPr>
        <p:grpSpPr>
          <a:xfrm>
            <a:off x="6459152" y="2813419"/>
            <a:ext cx="4116484" cy="2120996"/>
            <a:chOff x="6459152" y="2813419"/>
            <a:chExt cx="4116484" cy="21209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915E87-744E-5142-BFE1-F8131AFA30AE}"/>
                </a:ext>
              </a:extLst>
            </p:cNvPr>
            <p:cNvSpPr/>
            <p:nvPr/>
          </p:nvSpPr>
          <p:spPr>
            <a:xfrm>
              <a:off x="6459152" y="2857302"/>
              <a:ext cx="4116484" cy="2077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017302-712A-E649-A1D4-4999682BE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07" y="4436465"/>
              <a:ext cx="3512311" cy="548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2E462A-A54B-3349-BE6A-1AE554AA8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408" y="3032282"/>
              <a:ext cx="0" cy="140897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B47F8C-C2CE-5444-B841-ECF4EB8860C5}"/>
                </a:ext>
              </a:extLst>
            </p:cNvPr>
            <p:cNvSpPr/>
            <p:nvPr/>
          </p:nvSpPr>
          <p:spPr>
            <a:xfrm>
              <a:off x="7390671" y="3448605"/>
              <a:ext cx="801984" cy="98050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CCC4A59-F32E-6D42-95FA-ACF2C7FF2479}"/>
                    </a:ext>
                  </a:extLst>
                </p:cNvPr>
                <p:cNvSpPr txBox="1"/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CCC4A59-F32E-6D42-95FA-ACF2C7FF2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89A4073-3059-9244-B3FF-DEF5677CD029}"/>
                    </a:ext>
                  </a:extLst>
                </p:cNvPr>
                <p:cNvSpPr txBox="1"/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89A4073-3059-9244-B3FF-DEF5677CD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95DC84-3316-D041-A186-E0AF880E571E}"/>
                    </a:ext>
                  </a:extLst>
                </p:cNvPr>
                <p:cNvSpPr txBox="1"/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395DC84-3316-D041-A186-E0AF880E5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7692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CFFE99-AFDA-F24F-A51F-333AE2B5B947}"/>
                </a:ext>
              </a:extLst>
            </p:cNvPr>
            <p:cNvSpPr/>
            <p:nvPr/>
          </p:nvSpPr>
          <p:spPr>
            <a:xfrm>
              <a:off x="7348373" y="2813419"/>
              <a:ext cx="9605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EDD028-6E83-B84A-BE31-DA6001488856}"/>
                    </a:ext>
                  </a:extLst>
                </p:cNvPr>
                <p:cNvSpPr txBox="1"/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EDD028-6E83-B84A-BE31-DA6001488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11111" r="-555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88E528-2130-2A41-B499-B78A358D0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556" y="4657491"/>
              <a:ext cx="768099" cy="12203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03039B-17A1-D642-9200-49981974A1B4}"/>
                </a:ext>
              </a:extLst>
            </p:cNvPr>
            <p:cNvSpPr/>
            <p:nvPr/>
          </p:nvSpPr>
          <p:spPr>
            <a:xfrm>
              <a:off x="8709008" y="3454256"/>
              <a:ext cx="801984" cy="98050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64CA4E-9710-244B-810A-3717C2D6D874}"/>
                    </a:ext>
                  </a:extLst>
                </p:cNvPr>
                <p:cNvSpPr txBox="1"/>
                <p:nvPr/>
              </p:nvSpPr>
              <p:spPr>
                <a:xfrm>
                  <a:off x="8606071" y="4462473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64CA4E-9710-244B-810A-3717C2D6D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6071" y="4462473"/>
                  <a:ext cx="177356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333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67519D-6578-EF48-B657-FEC6FD96D370}"/>
                    </a:ext>
                  </a:extLst>
                </p:cNvPr>
                <p:cNvSpPr txBox="1"/>
                <p:nvPr/>
              </p:nvSpPr>
              <p:spPr>
                <a:xfrm>
                  <a:off x="9499388" y="4449960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67519D-6578-EF48-B657-FEC6FD96D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388" y="4449960"/>
                  <a:ext cx="177356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FCDAEBC-914D-704C-82AC-0876A444566F}"/>
                    </a:ext>
                  </a:extLst>
                </p:cNvPr>
                <p:cNvSpPr txBox="1"/>
                <p:nvPr/>
              </p:nvSpPr>
              <p:spPr>
                <a:xfrm>
                  <a:off x="9040564" y="4690908"/>
                  <a:ext cx="2148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FCDAEBC-914D-704C-82AC-0876A4445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564" y="4690908"/>
                  <a:ext cx="214802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16667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5D8937B-8DE4-8F46-9CF9-32717E20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2893" y="4663142"/>
              <a:ext cx="768099" cy="12203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918C547B-256A-4144-87BC-3F735EF8BA32}"/>
              </a:ext>
            </a:extLst>
          </p:cNvPr>
          <p:cNvSpPr/>
          <p:nvPr/>
        </p:nvSpPr>
        <p:spPr>
          <a:xfrm>
            <a:off x="2318582" y="5018971"/>
            <a:ext cx="385285" cy="600364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C21D16-B110-F646-9909-4A496827B60C}"/>
              </a:ext>
            </a:extLst>
          </p:cNvPr>
          <p:cNvGrpSpPr/>
          <p:nvPr/>
        </p:nvGrpSpPr>
        <p:grpSpPr>
          <a:xfrm>
            <a:off x="1857136" y="5683827"/>
            <a:ext cx="1289193" cy="1173017"/>
            <a:chOff x="3088843" y="4384806"/>
            <a:chExt cx="3043143" cy="202522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797495-2446-AF4A-88AC-C54E709795E2}"/>
                </a:ext>
              </a:extLst>
            </p:cNvPr>
            <p:cNvSpPr/>
            <p:nvPr/>
          </p:nvSpPr>
          <p:spPr>
            <a:xfrm>
              <a:off x="3088843" y="4384806"/>
              <a:ext cx="3043143" cy="2025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B783955-38FF-F840-B1A8-358544376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3075" t="5509" r="10130" b="12337"/>
            <a:stretch/>
          </p:blipFill>
          <p:spPr>
            <a:xfrm>
              <a:off x="3216878" y="4384807"/>
              <a:ext cx="2763716" cy="1965531"/>
            </a:xfrm>
            <a:prstGeom prst="rect">
              <a:avLst/>
            </a:prstGeom>
          </p:spPr>
        </p:pic>
      </p:grpSp>
      <p:sp>
        <p:nvSpPr>
          <p:cNvPr id="51" name="Down Arrow 50">
            <a:extLst>
              <a:ext uri="{FF2B5EF4-FFF2-40B4-BE49-F238E27FC236}">
                <a16:creationId xmlns:a16="http://schemas.microsoft.com/office/drawing/2014/main" id="{65CC46F4-5079-6941-BB76-1BFA38E65FC3}"/>
              </a:ext>
            </a:extLst>
          </p:cNvPr>
          <p:cNvSpPr/>
          <p:nvPr/>
        </p:nvSpPr>
        <p:spPr>
          <a:xfrm>
            <a:off x="8398142" y="5084115"/>
            <a:ext cx="385285" cy="600364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FD3423-0D70-B34F-903C-CB46700D57F4}"/>
              </a:ext>
            </a:extLst>
          </p:cNvPr>
          <p:cNvSpPr/>
          <p:nvPr/>
        </p:nvSpPr>
        <p:spPr>
          <a:xfrm>
            <a:off x="8269729" y="5781964"/>
            <a:ext cx="770835" cy="7666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8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65CC46F4-5079-6941-BB76-1BFA38E65FC3}"/>
              </a:ext>
            </a:extLst>
          </p:cNvPr>
          <p:cNvSpPr/>
          <p:nvPr/>
        </p:nvSpPr>
        <p:spPr>
          <a:xfrm rot="16200000">
            <a:off x="4952943" y="3667134"/>
            <a:ext cx="385285" cy="90337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C1DBD2-0899-2745-856D-18888072FC31}"/>
              </a:ext>
            </a:extLst>
          </p:cNvPr>
          <p:cNvGrpSpPr/>
          <p:nvPr/>
        </p:nvGrpSpPr>
        <p:grpSpPr>
          <a:xfrm>
            <a:off x="5840781" y="1781921"/>
            <a:ext cx="4116484" cy="2109594"/>
            <a:chOff x="6459152" y="2824821"/>
            <a:chExt cx="4116484" cy="210959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C46EB7-59BC-FF4B-B11C-E70D53202CFA}"/>
                </a:ext>
              </a:extLst>
            </p:cNvPr>
            <p:cNvSpPr/>
            <p:nvPr/>
          </p:nvSpPr>
          <p:spPr>
            <a:xfrm>
              <a:off x="6459152" y="2857302"/>
              <a:ext cx="4116484" cy="2077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F4C155-4816-CE4B-882F-D350B540B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07" y="4436465"/>
              <a:ext cx="3512311" cy="548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5F0034D-534A-A544-A0DE-12C04F11A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771" y="3043684"/>
              <a:ext cx="0" cy="140897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A1F6D9-4256-7146-8EC2-91EF59CC559F}"/>
                </a:ext>
              </a:extLst>
            </p:cNvPr>
            <p:cNvSpPr/>
            <p:nvPr/>
          </p:nvSpPr>
          <p:spPr>
            <a:xfrm>
              <a:off x="7390671" y="3448605"/>
              <a:ext cx="801984" cy="98050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C447CA-76AF-7943-A095-83B859FADECC}"/>
                    </a:ext>
                  </a:extLst>
                </p:cNvPr>
                <p:cNvSpPr txBox="1"/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C447CA-76AF-7943-A095-83B859FAD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6D5D3-17B5-294E-9230-CED6F1ECA3D3}"/>
                    </a:ext>
                  </a:extLst>
                </p:cNvPr>
                <p:cNvSpPr txBox="1"/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6D5D3-17B5-294E-9230-CED6F1ECA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CC2052-F9D3-124A-B430-940093A3327F}"/>
                    </a:ext>
                  </a:extLst>
                </p:cNvPr>
                <p:cNvSpPr txBox="1"/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CC2052-F9D3-124A-B430-940093A33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88B21F0-161F-B541-BD22-855B22732920}"/>
                </a:ext>
              </a:extLst>
            </p:cNvPr>
            <p:cNvSpPr/>
            <p:nvPr/>
          </p:nvSpPr>
          <p:spPr>
            <a:xfrm>
              <a:off x="7368736" y="2824821"/>
              <a:ext cx="9605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1B18205-3B16-474E-A795-5C99CE2B6025}"/>
                    </a:ext>
                  </a:extLst>
                </p:cNvPr>
                <p:cNvSpPr txBox="1"/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1B18205-3B16-474E-A795-5C99CE2B6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8F195F-D1FE-904B-99EF-38729F058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556" y="4657491"/>
              <a:ext cx="768099" cy="12203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E7CEE7-EC60-CC4A-804E-087456BF6E12}"/>
              </a:ext>
            </a:extLst>
          </p:cNvPr>
          <p:cNvSpPr txBox="1"/>
          <p:nvPr/>
        </p:nvSpPr>
        <p:spPr>
          <a:xfrm>
            <a:off x="7723164" y="3920031"/>
            <a:ext cx="941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b="1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3277EA-21D1-354F-9F07-8677FB92504A}"/>
              </a:ext>
            </a:extLst>
          </p:cNvPr>
          <p:cNvGrpSpPr/>
          <p:nvPr/>
        </p:nvGrpSpPr>
        <p:grpSpPr>
          <a:xfrm>
            <a:off x="361245" y="3215392"/>
            <a:ext cx="4116484" cy="2298440"/>
            <a:chOff x="361245" y="3215392"/>
            <a:chExt cx="4116484" cy="22984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2D025AE-567F-1044-B05F-B32D5D3965D2}"/>
                </a:ext>
              </a:extLst>
            </p:cNvPr>
            <p:cNvGrpSpPr/>
            <p:nvPr/>
          </p:nvGrpSpPr>
          <p:grpSpPr>
            <a:xfrm>
              <a:off x="361245" y="3215392"/>
              <a:ext cx="4116484" cy="2298440"/>
              <a:chOff x="6459152" y="2834027"/>
              <a:chExt cx="4116484" cy="22984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8915E87-744E-5142-BFE1-F8131AFA30AE}"/>
                  </a:ext>
                </a:extLst>
              </p:cNvPr>
              <p:cNvSpPr/>
              <p:nvPr/>
            </p:nvSpPr>
            <p:spPr>
              <a:xfrm>
                <a:off x="6459152" y="2857302"/>
                <a:ext cx="4116484" cy="227516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6017302-712A-E649-A1D4-4999682BE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6307" y="4436465"/>
                <a:ext cx="3512311" cy="548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32E462A-A54B-3349-BE6A-1AE554AA81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4587" y="3052890"/>
                <a:ext cx="0" cy="1408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B47F8C-C2CE-5444-B841-ECF4EB8860C5}"/>
                  </a:ext>
                </a:extLst>
              </p:cNvPr>
              <p:cNvSpPr/>
              <p:nvPr/>
            </p:nvSpPr>
            <p:spPr>
              <a:xfrm>
                <a:off x="7390671" y="3448605"/>
                <a:ext cx="801984" cy="98050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CCC4A59-F32E-6D42-95FA-ACF2C7FF2479}"/>
                      </a:ext>
                    </a:extLst>
                  </p:cNvPr>
                  <p:cNvSpPr txBox="1"/>
                  <p:nvPr/>
                </p:nvSpPr>
                <p:spPr>
                  <a:xfrm>
                    <a:off x="7287734" y="4456822"/>
                    <a:ext cx="1737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CCC4A59-F32E-6D42-95FA-ACF2C7FF2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7734" y="4456822"/>
                    <a:ext cx="17376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286" r="-7143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89A4073-3059-9244-B3FF-DEF5677CD029}"/>
                      </a:ext>
                    </a:extLst>
                  </p:cNvPr>
                  <p:cNvSpPr txBox="1"/>
                  <p:nvPr/>
                </p:nvSpPr>
                <p:spPr>
                  <a:xfrm>
                    <a:off x="8181051" y="4444309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89A4073-3059-9244-B3FF-DEF5677CD0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1051" y="4444309"/>
                    <a:ext cx="17735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6667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395DC84-3316-D041-A186-E0AF880E57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395DC84-3316-D041-A186-E0AF880E57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692"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4CFFE99-AFDA-F24F-A51F-333AE2B5B947}"/>
                  </a:ext>
                </a:extLst>
              </p:cNvPr>
              <p:cNvSpPr/>
              <p:nvPr/>
            </p:nvSpPr>
            <p:spPr>
              <a:xfrm>
                <a:off x="7362552" y="2834027"/>
                <a:ext cx="9605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Flip angle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AEDD028-6E83-B84A-BE31-DA60014888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22227" y="4685257"/>
                    <a:ext cx="21480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AEDD028-6E83-B84A-BE31-DA60014888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2227" y="4685257"/>
                    <a:ext cx="214802" cy="1846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111" r="-5556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788E528-2130-2A41-B499-B78A358D0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4556" y="4657491"/>
                <a:ext cx="768099" cy="12203"/>
              </a:xfrm>
              <a:prstGeom prst="straightConnector1">
                <a:avLst/>
              </a:prstGeom>
              <a:ln w="28575"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03039B-17A1-D642-9200-49981974A1B4}"/>
                  </a:ext>
                </a:extLst>
              </p:cNvPr>
              <p:cNvSpPr/>
              <p:nvPr/>
            </p:nvSpPr>
            <p:spPr>
              <a:xfrm>
                <a:off x="8709008" y="3454256"/>
                <a:ext cx="801984" cy="98050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664CA4E-9710-244B-810A-3717C2D6D874}"/>
                      </a:ext>
                    </a:extLst>
                  </p:cNvPr>
                  <p:cNvSpPr txBox="1"/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664CA4E-9710-244B-810A-3717C2D6D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r="-6667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767519D-6578-EF48-B657-FEC6FD96D370}"/>
                      </a:ext>
                    </a:extLst>
                  </p:cNvPr>
                  <p:cNvSpPr txBox="1"/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C767519D-6578-EF48-B657-FEC6FD96D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3333" r="-6667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FCDAEBC-914D-704C-82AC-0876A444566F}"/>
                      </a:ext>
                    </a:extLst>
                  </p:cNvPr>
                  <p:cNvSpPr txBox="1"/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FCDAEBC-914D-704C-82AC-0876A44456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5D8937B-8DE4-8F46-9CF9-32717E20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2893" y="4663142"/>
                <a:ext cx="768099" cy="12203"/>
              </a:xfrm>
              <a:prstGeom prst="straightConnector1">
                <a:avLst/>
              </a:prstGeom>
              <a:ln w="28575"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A466BD0-EC29-8742-8EAB-7BB56EC1EAB8}"/>
                </a:ext>
              </a:extLst>
            </p:cNvPr>
            <p:cNvCxnSpPr>
              <a:cxnSpLocks/>
            </p:cNvCxnSpPr>
            <p:nvPr/>
          </p:nvCxnSpPr>
          <p:spPr>
            <a:xfrm>
              <a:off x="1624320" y="5325242"/>
              <a:ext cx="1425738" cy="1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BEEA17B-1FE5-564D-9587-AC155FC7542A}"/>
                    </a:ext>
                  </a:extLst>
                </p:cNvPr>
                <p:cNvSpPr txBox="1"/>
                <p:nvPr/>
              </p:nvSpPr>
              <p:spPr>
                <a:xfrm>
                  <a:off x="2239724" y="5297646"/>
                  <a:ext cx="13144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BEEA17B-1FE5-564D-9587-AC155FC7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724" y="5297646"/>
                  <a:ext cx="131446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25000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8AA71D-EF90-4E48-835A-AA0E91956F05}"/>
              </a:ext>
            </a:extLst>
          </p:cNvPr>
          <p:cNvGrpSpPr/>
          <p:nvPr/>
        </p:nvGrpSpPr>
        <p:grpSpPr>
          <a:xfrm>
            <a:off x="5818017" y="4528403"/>
            <a:ext cx="4116484" cy="2329597"/>
            <a:chOff x="5818017" y="4528403"/>
            <a:chExt cx="4116484" cy="232959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D1215B0-EE58-6F4E-A242-4F23B5AA4AA2}"/>
                </a:ext>
              </a:extLst>
            </p:cNvPr>
            <p:cNvGrpSpPr/>
            <p:nvPr/>
          </p:nvGrpSpPr>
          <p:grpSpPr>
            <a:xfrm>
              <a:off x="5818017" y="4528403"/>
              <a:ext cx="4116484" cy="2329597"/>
              <a:chOff x="6459152" y="2815807"/>
              <a:chExt cx="4116484" cy="232959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4466E45-A170-D746-BD02-847A6E83F5D5}"/>
                  </a:ext>
                </a:extLst>
              </p:cNvPr>
              <p:cNvSpPr/>
              <p:nvPr/>
            </p:nvSpPr>
            <p:spPr>
              <a:xfrm>
                <a:off x="6459152" y="2857302"/>
                <a:ext cx="4116484" cy="22881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41397E4-579F-CF46-9FA8-AE76F2D4D2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6307" y="4436465"/>
                <a:ext cx="3512311" cy="548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BD8EA85-50E7-D348-94A6-2CAE575320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5155" y="3034670"/>
                <a:ext cx="0" cy="1408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F935142-51A8-1C45-98DE-A45342A144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F935142-51A8-1C45-98DE-A45342A14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667"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18C9226-EECF-324D-A18C-224CA5238DAD}"/>
                  </a:ext>
                </a:extLst>
              </p:cNvPr>
              <p:cNvSpPr/>
              <p:nvPr/>
            </p:nvSpPr>
            <p:spPr>
              <a:xfrm>
                <a:off x="7383120" y="2815807"/>
                <a:ext cx="9605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Flip angle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26C1984-3ACB-7349-AE8E-D245AC28C45A}"/>
                  </a:ext>
                </a:extLst>
              </p:cNvPr>
              <p:cNvSpPr/>
              <p:nvPr/>
            </p:nvSpPr>
            <p:spPr>
              <a:xfrm>
                <a:off x="8709008" y="3454256"/>
                <a:ext cx="801984" cy="98050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438EF31-ADE3-204F-9FF9-8F8CD09D027D}"/>
                      </a:ext>
                    </a:extLst>
                  </p:cNvPr>
                  <p:cNvSpPr txBox="1"/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438EF31-ADE3-204F-9FF9-8F8CD09D02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667" r="-6667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AB48249-A5C8-6F4D-9DC1-12513A926C9C}"/>
                      </a:ext>
                    </a:extLst>
                  </p:cNvPr>
                  <p:cNvSpPr txBox="1"/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2AB48249-A5C8-6F4D-9DC1-12513A926C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286" r="-7143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9A228BE9-000C-1445-A1B0-1F74BC10F08F}"/>
                      </a:ext>
                    </a:extLst>
                  </p:cNvPr>
                  <p:cNvSpPr txBox="1"/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9A228BE9-000C-1445-A1B0-1F74BC10F0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548680F-D6B4-6240-B3A0-5C42492D55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2893" y="4663142"/>
                <a:ext cx="768099" cy="12203"/>
              </a:xfrm>
              <a:prstGeom prst="straightConnector1">
                <a:avLst/>
              </a:prstGeom>
              <a:ln w="28575"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7821B14-0EDF-264E-9A65-6B9FCBCE37DB}"/>
                </a:ext>
              </a:extLst>
            </p:cNvPr>
            <p:cNvCxnSpPr>
              <a:cxnSpLocks/>
            </p:cNvCxnSpPr>
            <p:nvPr/>
          </p:nvCxnSpPr>
          <p:spPr>
            <a:xfrm>
              <a:off x="7174020" y="6655150"/>
              <a:ext cx="1332810" cy="0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F5E8C5D-6D92-1244-9DF3-CE1F4911B23E}"/>
                    </a:ext>
                  </a:extLst>
                </p:cNvPr>
                <p:cNvSpPr txBox="1"/>
                <p:nvPr/>
              </p:nvSpPr>
              <p:spPr>
                <a:xfrm>
                  <a:off x="7696496" y="6627553"/>
                  <a:ext cx="13144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F5E8C5D-6D92-1244-9DF3-CE1F4911B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96" y="6627553"/>
                  <a:ext cx="131446" cy="184666"/>
                </a:xfrm>
                <a:prstGeom prst="rect">
                  <a:avLst/>
                </a:prstGeom>
                <a:blipFill>
                  <a:blip r:embed="rId18"/>
                  <a:stretch>
                    <a:fillRect l="-27273" r="-2727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641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5B9348-AD2A-5348-A024-4F61411525C0}"/>
              </a:ext>
            </a:extLst>
          </p:cNvPr>
          <p:cNvSpPr txBox="1"/>
          <p:nvPr/>
        </p:nvSpPr>
        <p:spPr>
          <a:xfrm>
            <a:off x="3792004" y="2440519"/>
            <a:ext cx="4329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Fourier Transform Shift property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8764B-2813-6F41-9B05-20FEF4618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8" t="44944" r="16863" b="44276"/>
          <a:stretch/>
        </p:blipFill>
        <p:spPr>
          <a:xfrm>
            <a:off x="3677628" y="3220212"/>
            <a:ext cx="4443984" cy="54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5742B-4C84-3E4C-A034-7DB4C695FBF8}"/>
              </a:ext>
            </a:extLst>
          </p:cNvPr>
          <p:cNvSpPr txBox="1"/>
          <p:nvPr/>
        </p:nvSpPr>
        <p:spPr>
          <a:xfrm>
            <a:off x="3172337" y="4110578"/>
            <a:ext cx="2198316" cy="92333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Multiplication by complex exponential function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5AD96-E954-D840-9B9B-EC8C99FD1E9B}"/>
              </a:ext>
            </a:extLst>
          </p:cNvPr>
          <p:cNvSpPr txBox="1"/>
          <p:nvPr/>
        </p:nvSpPr>
        <p:spPr>
          <a:xfrm>
            <a:off x="6563418" y="4359200"/>
            <a:ext cx="2395959" cy="369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Shift in frequency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FA52CD11-DE7D-934E-8D98-F7B19742CF8D}"/>
              </a:ext>
            </a:extLst>
          </p:cNvPr>
          <p:cNvSpPr/>
          <p:nvPr/>
        </p:nvSpPr>
        <p:spPr>
          <a:xfrm>
            <a:off x="5486400" y="4400930"/>
            <a:ext cx="961271" cy="285872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4" name="Shape 419">
            <a:extLst>
              <a:ext uri="{FF2B5EF4-FFF2-40B4-BE49-F238E27FC236}">
                <a16:creationId xmlns:a16="http://schemas.microsoft.com/office/drawing/2014/main" id="{8CA0F011-4D95-8945-BB91-A1B7133AB885}"/>
              </a:ext>
            </a:extLst>
          </p:cNvPr>
          <p:cNvSpPr txBox="1"/>
          <p:nvPr/>
        </p:nvSpPr>
        <p:spPr>
          <a:xfrm>
            <a:off x="115484" y="6527601"/>
            <a:ext cx="5289630" cy="33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</a:pPr>
            <a:r>
              <a:rPr lang="en" sz="1200" b="0" i="0" u="none" strike="noStrike" cap="none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Adapted from Larry Wald’s slides, fMRI MR Physics</a:t>
            </a:r>
            <a:endParaRPr sz="7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A69986-4F41-6147-817B-8126D51F47C6}"/>
              </a:ext>
            </a:extLst>
          </p:cNvPr>
          <p:cNvGrpSpPr/>
          <p:nvPr/>
        </p:nvGrpSpPr>
        <p:grpSpPr>
          <a:xfrm>
            <a:off x="1319514" y="2118247"/>
            <a:ext cx="3889093" cy="4051139"/>
            <a:chOff x="81023" y="1956122"/>
            <a:chExt cx="3889093" cy="40511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299455-2699-0F4A-AAB5-8A724CA08B50}"/>
                </a:ext>
              </a:extLst>
            </p:cNvPr>
            <p:cNvSpPr/>
            <p:nvPr/>
          </p:nvSpPr>
          <p:spPr>
            <a:xfrm>
              <a:off x="81023" y="1956122"/>
              <a:ext cx="3889093" cy="40511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hape 401">
              <a:extLst>
                <a:ext uri="{FF2B5EF4-FFF2-40B4-BE49-F238E27FC236}">
                  <a16:creationId xmlns:a16="http://schemas.microsoft.com/office/drawing/2014/main" id="{26301CFD-8949-B24E-85FC-8D4FE571EADD}"/>
                </a:ext>
              </a:extLst>
            </p:cNvPr>
            <p:cNvSpPr txBox="1"/>
            <p:nvPr/>
          </p:nvSpPr>
          <p:spPr>
            <a:xfrm>
              <a:off x="210815" y="2041326"/>
              <a:ext cx="952177" cy="1182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575" tIns="28575" rIns="28575" bIns="28575" anchor="t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Main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Field</a:t>
              </a:r>
              <a:endParaRPr sz="25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700"/>
                <a:buFont typeface="Helvetica Neue"/>
                <a:buNone/>
              </a:pPr>
              <a:r>
                <a:rPr lang="en" sz="27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B</a:t>
              </a:r>
              <a:r>
                <a:rPr lang="en" sz="15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</a:t>
              </a:r>
              <a:endParaRPr sz="1000"/>
            </a:p>
          </p:txBody>
        </p:sp>
        <p:cxnSp>
          <p:nvCxnSpPr>
            <p:cNvPr id="6" name="Shape 403">
              <a:extLst>
                <a:ext uri="{FF2B5EF4-FFF2-40B4-BE49-F238E27FC236}">
                  <a16:creationId xmlns:a16="http://schemas.microsoft.com/office/drawing/2014/main" id="{B7F411D3-6B22-1548-82D3-2DD12C5E5D1C}"/>
                </a:ext>
              </a:extLst>
            </p:cNvPr>
            <p:cNvCxnSpPr/>
            <p:nvPr/>
          </p:nvCxnSpPr>
          <p:spPr>
            <a:xfrm flipH="1">
              <a:off x="669603" y="3235125"/>
              <a:ext cx="1" cy="1638301"/>
            </a:xfrm>
            <a:prstGeom prst="straightConnector1">
              <a:avLst/>
            </a:prstGeom>
            <a:noFill/>
            <a:ln w="63500" cap="flat" cmpd="sng">
              <a:solidFill>
                <a:srgbClr val="262D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7" name="Shape 404">
              <a:extLst>
                <a:ext uri="{FF2B5EF4-FFF2-40B4-BE49-F238E27FC236}">
                  <a16:creationId xmlns:a16="http://schemas.microsoft.com/office/drawing/2014/main" id="{A7139FFA-BCCC-D247-9B35-D0384B78421F}"/>
                </a:ext>
              </a:extLst>
            </p:cNvPr>
            <p:cNvGrpSpPr/>
            <p:nvPr/>
          </p:nvGrpSpPr>
          <p:grpSpPr>
            <a:xfrm>
              <a:off x="1295077" y="2479476"/>
              <a:ext cx="1963740" cy="3048002"/>
              <a:chOff x="-1" y="0"/>
              <a:chExt cx="2792873" cy="4334934"/>
            </a:xfrm>
          </p:grpSpPr>
          <p:cxnSp>
            <p:nvCxnSpPr>
              <p:cNvPr id="8" name="Shape 405">
                <a:extLst>
                  <a:ext uri="{FF2B5EF4-FFF2-40B4-BE49-F238E27FC236}">
                    <a16:creationId xmlns:a16="http://schemas.microsoft.com/office/drawing/2014/main" id="{C555787C-B9A4-8943-AF54-EE97F19442E9}"/>
                  </a:ext>
                </a:extLst>
              </p:cNvPr>
              <p:cNvCxnSpPr/>
              <p:nvPr/>
            </p:nvCxnSpPr>
            <p:spPr>
              <a:xfrm rot="10800000" flipH="1">
                <a:off x="84328" y="2318737"/>
                <a:ext cx="2692481" cy="189653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" name="Shape 406">
                <a:extLst>
                  <a:ext uri="{FF2B5EF4-FFF2-40B4-BE49-F238E27FC236}">
                    <a16:creationId xmlns:a16="http://schemas.microsoft.com/office/drawing/2014/main" id="{3FBB0591-A816-F546-B97D-162EA053D4DC}"/>
                  </a:ext>
                </a:extLst>
              </p:cNvPr>
              <p:cNvCxnSpPr/>
              <p:nvPr/>
            </p:nvCxnSpPr>
            <p:spPr>
              <a:xfrm>
                <a:off x="-1" y="2199075"/>
                <a:ext cx="2792873" cy="213585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" name="Shape 407">
                <a:extLst>
                  <a:ext uri="{FF2B5EF4-FFF2-40B4-BE49-F238E27FC236}">
                    <a16:creationId xmlns:a16="http://schemas.microsoft.com/office/drawing/2014/main" id="{7A98F711-8AF9-DE4D-B878-D096A7F63E30}"/>
                  </a:ext>
                </a:extLst>
              </p:cNvPr>
              <p:cNvCxnSpPr/>
              <p:nvPr/>
            </p:nvCxnSpPr>
            <p:spPr>
              <a:xfrm rot="10800000" flipH="1">
                <a:off x="1409486" y="0"/>
                <a:ext cx="1" cy="3287325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264C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1" name="Shape 408">
              <a:extLst>
                <a:ext uri="{FF2B5EF4-FFF2-40B4-BE49-F238E27FC236}">
                  <a16:creationId xmlns:a16="http://schemas.microsoft.com/office/drawing/2014/main" id="{9EBBFD86-B6DC-A74C-A828-A0D18D3F168D}"/>
                </a:ext>
              </a:extLst>
            </p:cNvPr>
            <p:cNvSpPr txBox="1"/>
            <p:nvPr/>
          </p:nvSpPr>
          <p:spPr>
            <a:xfrm>
              <a:off x="3282627" y="53909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endParaRPr sz="1000"/>
            </a:p>
          </p:txBody>
        </p:sp>
        <p:sp>
          <p:nvSpPr>
            <p:cNvPr id="12" name="Shape 409">
              <a:extLst>
                <a:ext uri="{FF2B5EF4-FFF2-40B4-BE49-F238E27FC236}">
                  <a16:creationId xmlns:a16="http://schemas.microsoft.com/office/drawing/2014/main" id="{87BF7B84-3F98-2844-A016-C5B5B4C6BAB0}"/>
                </a:ext>
              </a:extLst>
            </p:cNvPr>
            <p:cNvSpPr txBox="1"/>
            <p:nvPr/>
          </p:nvSpPr>
          <p:spPr>
            <a:xfrm>
              <a:off x="3233415" y="3879651"/>
              <a:ext cx="30324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</a:t>
              </a:r>
              <a:endParaRPr sz="1000"/>
            </a:p>
          </p:txBody>
        </p:sp>
        <p:sp>
          <p:nvSpPr>
            <p:cNvPr id="13" name="Shape 410">
              <a:extLst>
                <a:ext uri="{FF2B5EF4-FFF2-40B4-BE49-F238E27FC236}">
                  <a16:creationId xmlns:a16="http://schemas.microsoft.com/office/drawing/2014/main" id="{98AEBB7E-16DB-CA4A-BAA1-A7E84B4B0554}"/>
                </a:ext>
              </a:extLst>
            </p:cNvPr>
            <p:cNvSpPr txBox="1"/>
            <p:nvPr/>
          </p:nvSpPr>
          <p:spPr>
            <a:xfrm>
              <a:off x="1891978" y="2109588"/>
              <a:ext cx="282180" cy="532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850" tIns="42850" rIns="42850" bIns="4285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3000"/>
                <a:buFont typeface="Helvetica Neue"/>
                <a:buNone/>
              </a:pPr>
              <a:r>
                <a:rPr lang="en" sz="3000" b="1" i="0" u="none" strike="noStrike" cap="none">
                  <a:solidFill>
                    <a:srgbClr val="00264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</a:t>
              </a:r>
              <a:endParaRPr sz="1000"/>
            </a:p>
          </p:txBody>
        </p:sp>
        <p:cxnSp>
          <p:nvCxnSpPr>
            <p:cNvPr id="14" name="Shape 411">
              <a:extLst>
                <a:ext uri="{FF2B5EF4-FFF2-40B4-BE49-F238E27FC236}">
                  <a16:creationId xmlns:a16="http://schemas.microsoft.com/office/drawing/2014/main" id="{08094A8A-1359-C94F-9A68-EC528CA6013C}"/>
                </a:ext>
              </a:extLst>
            </p:cNvPr>
            <p:cNvCxnSpPr/>
            <p:nvPr/>
          </p:nvCxnSpPr>
          <p:spPr>
            <a:xfrm rot="10800000" flipH="1">
              <a:off x="2282502" y="3203376"/>
              <a:ext cx="569913" cy="1571626"/>
            </a:xfrm>
            <a:prstGeom prst="straightConnector1">
              <a:avLst/>
            </a:prstGeom>
            <a:noFill/>
            <a:ln w="63500" cap="flat" cmpd="sng">
              <a:solidFill>
                <a:srgbClr val="C1390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" name="Shape 412">
              <a:extLst>
                <a:ext uri="{FF2B5EF4-FFF2-40B4-BE49-F238E27FC236}">
                  <a16:creationId xmlns:a16="http://schemas.microsoft.com/office/drawing/2014/main" id="{1B17A955-BAEC-9946-8327-27DB68E2C181}"/>
                </a:ext>
              </a:extLst>
            </p:cNvPr>
            <p:cNvSpPr/>
            <p:nvPr/>
          </p:nvSpPr>
          <p:spPr>
            <a:xfrm>
              <a:off x="1633215" y="2784276"/>
              <a:ext cx="1270001" cy="552450"/>
            </a:xfrm>
            <a:prstGeom prst="ellipse">
              <a:avLst/>
            </a:prstGeom>
            <a:noFill/>
            <a:ln w="12700" cap="flat" cmpd="sng">
              <a:solidFill>
                <a:srgbClr val="0026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00264C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cxnSp>
          <p:nvCxnSpPr>
            <p:cNvPr id="16" name="Shape 413">
              <a:extLst>
                <a:ext uri="{FF2B5EF4-FFF2-40B4-BE49-F238E27FC236}">
                  <a16:creationId xmlns:a16="http://schemas.microsoft.com/office/drawing/2014/main" id="{BB7D6638-C5E8-5546-89EA-B0A38DDB33F2}"/>
                </a:ext>
              </a:extLst>
            </p:cNvPr>
            <p:cNvCxnSpPr/>
            <p:nvPr/>
          </p:nvCxnSpPr>
          <p:spPr>
            <a:xfrm>
              <a:off x="2328540" y="3317676"/>
              <a:ext cx="236538" cy="1"/>
            </a:xfrm>
            <a:prstGeom prst="straightConnector1">
              <a:avLst/>
            </a:prstGeom>
            <a:noFill/>
            <a:ln w="63500" cap="flat" cmpd="sng">
              <a:solidFill>
                <a:srgbClr val="00264C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7" name="Shape 414">
              <a:extLst>
                <a:ext uri="{FF2B5EF4-FFF2-40B4-BE49-F238E27FC236}">
                  <a16:creationId xmlns:a16="http://schemas.microsoft.com/office/drawing/2014/main" id="{56039630-6052-5C45-A19F-ABC1F35CE8C7}"/>
                </a:ext>
              </a:extLst>
            </p:cNvPr>
            <p:cNvSpPr txBox="1"/>
            <p:nvPr/>
          </p:nvSpPr>
          <p:spPr>
            <a:xfrm>
              <a:off x="2287265" y="2346126"/>
              <a:ext cx="621578" cy="314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C"/>
                </a:buClr>
                <a:buSzPts val="1500"/>
                <a:buFont typeface="Arial"/>
                <a:buNone/>
              </a:pPr>
              <a:r>
                <a:rPr lang="en" sz="1500" b="1" i="0" u="none" strike="noStrike" cap="none" dirty="0">
                  <a:solidFill>
                    <a:srgbClr val="00264C"/>
                  </a:solidFill>
                  <a:latin typeface="Arial"/>
                  <a:ea typeface="Arial"/>
                  <a:cs typeface="Arial"/>
                  <a:sym typeface="Arial"/>
                </a:rPr>
                <a:t>North</a:t>
              </a:r>
              <a:endParaRPr sz="1000" dirty="0"/>
            </a:p>
          </p:txBody>
        </p:sp>
        <p:sp>
          <p:nvSpPr>
            <p:cNvPr id="18" name="Shape 417">
              <a:extLst>
                <a:ext uri="{FF2B5EF4-FFF2-40B4-BE49-F238E27FC236}">
                  <a16:creationId xmlns:a16="http://schemas.microsoft.com/office/drawing/2014/main" id="{D285CE03-7726-D540-83A5-57065E2D4332}"/>
                </a:ext>
              </a:extLst>
            </p:cNvPr>
            <p:cNvSpPr txBox="1"/>
            <p:nvPr/>
          </p:nvSpPr>
          <p:spPr>
            <a:xfrm>
              <a:off x="3041327" y="3054151"/>
              <a:ext cx="739219" cy="46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2700"/>
                <a:buFont typeface="Arial"/>
                <a:buNone/>
              </a:pPr>
              <a:r>
                <a:rPr lang="en" sz="2700" b="1" i="0" u="none" strike="noStrike" cap="none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" sz="2700" b="1" i="0" u="none" strike="noStrike" cap="none" baseline="-25000" dirty="0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000" baseline="-25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28C26D-1A40-D049-BFFF-0965E62CB813}"/>
              </a:ext>
            </a:extLst>
          </p:cNvPr>
          <p:cNvGrpSpPr/>
          <p:nvPr/>
        </p:nvGrpSpPr>
        <p:grpSpPr>
          <a:xfrm>
            <a:off x="5658557" y="4084637"/>
            <a:ext cx="1528207" cy="685936"/>
            <a:chOff x="5658557" y="4084637"/>
            <a:chExt cx="1528207" cy="685936"/>
          </a:xfrm>
        </p:grpSpPr>
        <p:sp>
          <p:nvSpPr>
            <p:cNvPr id="30" name="Line 1036">
              <a:extLst>
                <a:ext uri="{FF2B5EF4-FFF2-40B4-BE49-F238E27FC236}">
                  <a16:creationId xmlns:a16="http://schemas.microsoft.com/office/drawing/2014/main" id="{810A9B2A-AFCC-1644-86DB-236E6BE40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8849" y="4084637"/>
              <a:ext cx="1297096" cy="10654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1037">
              <a:extLst>
                <a:ext uri="{FF2B5EF4-FFF2-40B4-BE49-F238E27FC236}">
                  <a16:creationId xmlns:a16="http://schemas.microsoft.com/office/drawing/2014/main" id="{210683A7-1238-7943-A937-12159A95F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8557" y="4198621"/>
              <a:ext cx="1528207" cy="571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6363" tIns="42863" rIns="106363" bIns="42863">
              <a:spAutoFit/>
            </a:bodyPr>
            <a:lstStyle>
              <a:lvl1pPr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7683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53670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2305050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3071813" defTabSz="2305050" eaLnBrk="0" hangingPunct="0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5290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9862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44434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900613" defTabSz="23050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87000"/>
                </a:lnSpc>
              </a:pPr>
              <a:r>
                <a:rPr lang="en-US" altLang="en-US" sz="1800" baseline="0" dirty="0">
                  <a:latin typeface="Helvetica" pitchFamily="2" charset="0"/>
                </a:rPr>
                <a:t>Applied B1 RF</a:t>
              </a:r>
              <a:r>
                <a:rPr lang="en-US" altLang="en-US" sz="1800" dirty="0">
                  <a:latin typeface="Helvetica" pitchFamily="2" charset="0"/>
                </a:rPr>
                <a:t> </a:t>
              </a:r>
              <a:r>
                <a:rPr lang="en-US" altLang="en-US" sz="1800" baseline="0" dirty="0">
                  <a:latin typeface="Helvetica" pitchFamily="2" charset="0"/>
                </a:rPr>
                <a:t>Field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BF5917-3350-0C4D-94EC-A97B26CF288A}"/>
              </a:ext>
            </a:extLst>
          </p:cNvPr>
          <p:cNvGrpSpPr/>
          <p:nvPr/>
        </p:nvGrpSpPr>
        <p:grpSpPr>
          <a:xfrm>
            <a:off x="5669994" y="3011282"/>
            <a:ext cx="1184895" cy="1002695"/>
            <a:chOff x="5669994" y="3011282"/>
            <a:chExt cx="1184895" cy="100269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1F1E2C-85E7-B543-9FE1-188882FCA291}"/>
                </a:ext>
              </a:extLst>
            </p:cNvPr>
            <p:cNvSpPr/>
            <p:nvPr/>
          </p:nvSpPr>
          <p:spPr>
            <a:xfrm>
              <a:off x="5695682" y="3054385"/>
              <a:ext cx="1159207" cy="8889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81C3CB-3781-8C43-A177-CA977ED4CDF6}"/>
                </a:ext>
              </a:extLst>
            </p:cNvPr>
            <p:cNvSpPr txBox="1"/>
            <p:nvPr/>
          </p:nvSpPr>
          <p:spPr>
            <a:xfrm>
              <a:off x="5669994" y="3011282"/>
              <a:ext cx="72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B1(t)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5DCE80-8B78-F540-A04B-3D49E004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3899" y="3191017"/>
              <a:ext cx="1097280" cy="82296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223ABA-FF89-E64E-9D9D-CFB221898B91}"/>
              </a:ext>
            </a:extLst>
          </p:cNvPr>
          <p:cNvGrpSpPr/>
          <p:nvPr/>
        </p:nvGrpSpPr>
        <p:grpSpPr>
          <a:xfrm>
            <a:off x="7227561" y="2048902"/>
            <a:ext cx="3648674" cy="4104049"/>
            <a:chOff x="7227561" y="2048902"/>
            <a:chExt cx="3648674" cy="41040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2877EE9-5509-5E45-9DC4-E627FFF976F1}"/>
                </a:ext>
              </a:extLst>
            </p:cNvPr>
            <p:cNvGrpSpPr/>
            <p:nvPr/>
          </p:nvGrpSpPr>
          <p:grpSpPr>
            <a:xfrm>
              <a:off x="7227561" y="2048902"/>
              <a:ext cx="3648674" cy="4104049"/>
              <a:chOff x="7227561" y="2048902"/>
              <a:chExt cx="3648674" cy="410404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225BCE5-1BE2-9B46-9A33-0A6BFF1DE127}"/>
                  </a:ext>
                </a:extLst>
              </p:cNvPr>
              <p:cNvGrpSpPr/>
              <p:nvPr/>
            </p:nvGrpSpPr>
            <p:grpSpPr>
              <a:xfrm>
                <a:off x="7343311" y="2048902"/>
                <a:ext cx="3482691" cy="4071470"/>
                <a:chOff x="6460421" y="2109589"/>
                <a:chExt cx="3482691" cy="407147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C6F7ECE-1A67-8E46-B5B5-870B262A1360}"/>
                    </a:ext>
                  </a:extLst>
                </p:cNvPr>
                <p:cNvSpPr/>
                <p:nvPr/>
              </p:nvSpPr>
              <p:spPr>
                <a:xfrm>
                  <a:off x="6460421" y="2109589"/>
                  <a:ext cx="3482691" cy="40714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128A4F05-0B42-9E49-B750-AB3F42086A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055773" y="2497646"/>
                  <a:ext cx="2286000" cy="2847490"/>
                  <a:chOff x="6392179" y="1625730"/>
                  <a:chExt cx="3412302" cy="4250440"/>
                </a:xfrm>
              </p:grpSpPr>
              <p:sp>
                <p:nvSpPr>
                  <p:cNvPr id="20" name="Line 1026">
                    <a:extLst>
                      <a:ext uri="{FF2B5EF4-FFF2-40B4-BE49-F238E27FC236}">
                        <a16:creationId xmlns:a16="http://schemas.microsoft.com/office/drawing/2014/main" id="{BFF7DF49-7A0C-594D-B8B7-C68A7E3493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85842" y="3768526"/>
                    <a:ext cx="3070225" cy="1924050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Line 1027">
                    <a:extLst>
                      <a:ext uri="{FF2B5EF4-FFF2-40B4-BE49-F238E27FC236}">
                        <a16:creationId xmlns:a16="http://schemas.microsoft.com/office/drawing/2014/main" id="{543EEA4A-0CBA-C24F-83BB-4C737994E3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392179" y="3647876"/>
                    <a:ext cx="3182938" cy="2166937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2" name="Line 1028">
                    <a:extLst>
                      <a:ext uri="{FF2B5EF4-FFF2-40B4-BE49-F238E27FC236}">
                        <a16:creationId xmlns:a16="http://schemas.microsoft.com/office/drawing/2014/main" id="{B02700E9-A09E-A34E-9755-278F35CD0F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966215" y="2053582"/>
                    <a:ext cx="16639" cy="3275455"/>
                  </a:xfrm>
                  <a:prstGeom prst="line">
                    <a:avLst/>
                  </a:prstGeom>
                  <a:ln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" name="Rectangle 1029">
                    <a:extLst>
                      <a:ext uri="{FF2B5EF4-FFF2-40B4-BE49-F238E27FC236}">
                        <a16:creationId xmlns:a16="http://schemas.microsoft.com/office/drawing/2014/main" id="{2193069A-22DB-CE47-ABBB-D47BC49334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7317" y="5222676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x</a:t>
                    </a:r>
                  </a:p>
                </p:txBody>
              </p:sp>
              <p:sp>
                <p:nvSpPr>
                  <p:cNvPr id="24" name="Rectangle 1030">
                    <a:extLst>
                      <a:ext uri="{FF2B5EF4-FFF2-40B4-BE49-F238E27FC236}">
                        <a16:creationId xmlns:a16="http://schemas.microsoft.com/office/drawing/2014/main" id="{177AD3C0-1A8B-DC40-9C13-BD450F6F61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704" y="3678038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y</a:t>
                    </a:r>
                  </a:p>
                </p:txBody>
              </p:sp>
              <p:sp>
                <p:nvSpPr>
                  <p:cNvPr id="25" name="Rectangle 1031">
                    <a:extLst>
                      <a:ext uri="{FF2B5EF4-FFF2-40B4-BE49-F238E27FC236}">
                        <a16:creationId xmlns:a16="http://schemas.microsoft.com/office/drawing/2014/main" id="{B171F99A-A7AD-714A-9106-BF2B2DEC3B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82854" y="1625730"/>
                    <a:ext cx="407164" cy="486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106363" tIns="42863" rIns="106363" bIns="42863">
                    <a:spAutoFit/>
                  </a:bodyPr>
                  <a:lstStyle>
                    <a:lvl1pPr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1pPr>
                    <a:lvl2pPr marL="7683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2pPr>
                    <a:lvl3pPr marL="153670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3pPr>
                    <a:lvl4pPr marL="2305050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4pPr>
                    <a:lvl5pPr marL="3071813" defTabSz="2305050" eaLnBrk="0" hangingPunct="0"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5pPr>
                    <a:lvl6pPr marL="35290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6pPr>
                    <a:lvl7pPr marL="39862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7pPr>
                    <a:lvl8pPr marL="44434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8pPr>
                    <a:lvl9pPr marL="4900613" defTabSz="23050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</a:defRPr>
                    </a:lvl9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altLang="en-US" sz="3000" baseline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Helvetica" pitchFamily="2" charset="0"/>
                      </a:rPr>
                      <a:t>z</a:t>
                    </a:r>
                  </a:p>
                </p:txBody>
              </p:sp>
              <p:sp>
                <p:nvSpPr>
                  <p:cNvPr id="26" name="Line 1032">
                    <a:extLst>
                      <a:ext uri="{FF2B5EF4-FFF2-40B4-BE49-F238E27FC236}">
                        <a16:creationId xmlns:a16="http://schemas.microsoft.com/office/drawing/2014/main" id="{2C3E269B-8A7D-DA41-90A2-F4AF164E8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001903" y="4773413"/>
                    <a:ext cx="1461322" cy="449263"/>
                  </a:xfrm>
                  <a:prstGeom prst="line">
                    <a:avLst/>
                  </a:prstGeom>
                  <a:noFill/>
                  <a:ln w="76200">
                    <a:solidFill>
                      <a:srgbClr val="C13909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29" name="Picture 1035">
                    <a:extLst>
                      <a:ext uri="{FF2B5EF4-FFF2-40B4-BE49-F238E27FC236}">
                        <a16:creationId xmlns:a16="http://schemas.microsoft.com/office/drawing/2014/main" id="{77BB92DD-1C48-EC42-8172-CA70E6FAD65E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20967" y="3698676"/>
                    <a:ext cx="868362" cy="108108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" name="Rectangle 1040">
                    <a:extLst>
                      <a:ext uri="{FF2B5EF4-FFF2-40B4-BE49-F238E27FC236}">
                        <a16:creationId xmlns:a16="http://schemas.microsoft.com/office/drawing/2014/main" id="{307169E8-1754-924F-9D62-6A6F329E84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84504" y="5506838"/>
                    <a:ext cx="46038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baseline="0" dirty="0">
                        <a:solidFill>
                          <a:srgbClr val="C13909"/>
                        </a:solidFill>
                      </a:rPr>
                      <a:t>M</a:t>
                    </a:r>
                    <a:r>
                      <a:rPr lang="en-US" altLang="en-US" baseline="-25000" dirty="0">
                        <a:solidFill>
                          <a:srgbClr val="C13909"/>
                        </a:solidFill>
                      </a:rPr>
                      <a:t>0</a:t>
                    </a:r>
                  </a:p>
                </p:txBody>
              </p:sp>
            </p:grpSp>
          </p:grpSp>
          <p:sp>
            <p:nvSpPr>
              <p:cNvPr id="32" name="Text Box 1039">
                <a:extLst>
                  <a:ext uri="{FF2B5EF4-FFF2-40B4-BE49-F238E27FC236}">
                    <a16:creationId xmlns:a16="http://schemas.microsoft.com/office/drawing/2014/main" id="{0EB72298-F9E4-3445-8B27-EC67FF4B9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27561" y="5562020"/>
                <a:ext cx="3648674" cy="5909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altLang="en-US" baseline="0" dirty="0">
                    <a:solidFill>
                      <a:schemeClr val="bg1"/>
                    </a:solidFill>
                  </a:rPr>
                  <a:t>The RF pulse rotates Mo the about applied field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058F074-38C2-AE49-AAF7-B0A91CF6F299}"/>
                </a:ext>
              </a:extLst>
            </p:cNvPr>
            <p:cNvGrpSpPr/>
            <p:nvPr/>
          </p:nvGrpSpPr>
          <p:grpSpPr>
            <a:xfrm>
              <a:off x="9771095" y="3129518"/>
              <a:ext cx="855163" cy="786023"/>
              <a:chOff x="9771095" y="3129518"/>
              <a:chExt cx="855163" cy="786023"/>
            </a:xfrm>
          </p:grpSpPr>
          <p:sp>
            <p:nvSpPr>
              <p:cNvPr id="48" name="Line 1036">
                <a:extLst>
                  <a:ext uri="{FF2B5EF4-FFF2-40B4-BE49-F238E27FC236}">
                    <a16:creationId xmlns:a16="http://schemas.microsoft.com/office/drawing/2014/main" id="{47C90B86-1881-044C-8C7F-B96C7C696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71095" y="3411746"/>
                <a:ext cx="749813" cy="503795"/>
              </a:xfrm>
              <a:prstGeom prst="line">
                <a:avLst/>
              </a:prstGeom>
              <a:noFill/>
              <a:ln w="57150">
                <a:solidFill>
                  <a:srgbClr val="FF99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75DD81-931D-AD48-8F86-7D0B6ACFF074}"/>
                  </a:ext>
                </a:extLst>
              </p:cNvPr>
              <p:cNvSpPr/>
              <p:nvPr/>
            </p:nvSpPr>
            <p:spPr>
              <a:xfrm>
                <a:off x="10146640" y="3129518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="1" dirty="0">
                    <a:solidFill>
                      <a:schemeClr val="bg1"/>
                    </a:solidFill>
                    <a:latin typeface="Helvetica" pitchFamily="2" charset="0"/>
                  </a:rPr>
                  <a:t>B1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0972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C1DBD2-0899-2745-856D-18888072FC31}"/>
              </a:ext>
            </a:extLst>
          </p:cNvPr>
          <p:cNvGrpSpPr/>
          <p:nvPr/>
        </p:nvGrpSpPr>
        <p:grpSpPr>
          <a:xfrm>
            <a:off x="409245" y="2056383"/>
            <a:ext cx="4116484" cy="2112466"/>
            <a:chOff x="6459152" y="2821949"/>
            <a:chExt cx="4116484" cy="211246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C46EB7-59BC-FF4B-B11C-E70D53202CFA}"/>
                </a:ext>
              </a:extLst>
            </p:cNvPr>
            <p:cNvSpPr/>
            <p:nvPr/>
          </p:nvSpPr>
          <p:spPr>
            <a:xfrm>
              <a:off x="6459152" y="2857302"/>
              <a:ext cx="4116484" cy="2077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F4C155-4816-CE4B-882F-D350B540B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6307" y="4436465"/>
              <a:ext cx="3512311" cy="548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5F0034D-534A-A544-A0DE-12C04F11A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3159" y="3040812"/>
              <a:ext cx="0" cy="140897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A1F6D9-4256-7146-8EC2-91EF59CC559F}"/>
                </a:ext>
              </a:extLst>
            </p:cNvPr>
            <p:cNvSpPr/>
            <p:nvPr/>
          </p:nvSpPr>
          <p:spPr>
            <a:xfrm>
              <a:off x="7390671" y="3448605"/>
              <a:ext cx="801984" cy="98050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C447CA-76AF-7943-A095-83B859FADECC}"/>
                    </a:ext>
                  </a:extLst>
                </p:cNvPr>
                <p:cNvSpPr txBox="1"/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C447CA-76AF-7943-A095-83B859FAD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734" y="4456822"/>
                  <a:ext cx="173766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6667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6D5D3-17B5-294E-9230-CED6F1ECA3D3}"/>
                    </a:ext>
                  </a:extLst>
                </p:cNvPr>
                <p:cNvSpPr txBox="1"/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C6D5D3-17B5-294E-9230-CED6F1ECA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051" y="4444309"/>
                  <a:ext cx="177356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428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CC2052-F9D3-124A-B430-940093A3327F}"/>
                    </a:ext>
                  </a:extLst>
                </p:cNvPr>
                <p:cNvSpPr txBox="1"/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CC2052-F9D3-124A-B430-940093A33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154" y="4432062"/>
                  <a:ext cx="14940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5385"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88B21F0-161F-B541-BD22-855B22732920}"/>
                </a:ext>
              </a:extLst>
            </p:cNvPr>
            <p:cNvSpPr/>
            <p:nvPr/>
          </p:nvSpPr>
          <p:spPr>
            <a:xfrm>
              <a:off x="7351124" y="2821949"/>
              <a:ext cx="9605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Flip angle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1B18205-3B16-474E-A795-5C99CE2B6025}"/>
                    </a:ext>
                  </a:extLst>
                </p:cNvPr>
                <p:cNvSpPr txBox="1"/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1B18205-3B16-474E-A795-5C99CE2B6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227" y="4685257"/>
                  <a:ext cx="214802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23529" r="-588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8F195F-D1FE-904B-99EF-38729F058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556" y="4657491"/>
              <a:ext cx="768099" cy="12203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F1C3B705-DC99-4F4D-91AD-4F86B978D117}"/>
              </a:ext>
            </a:extLst>
          </p:cNvPr>
          <p:cNvSpPr/>
          <p:nvPr/>
        </p:nvSpPr>
        <p:spPr>
          <a:xfrm>
            <a:off x="4770030" y="2660023"/>
            <a:ext cx="1737360" cy="490254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B24CD-3C8E-6C4F-A252-E242D6E52791}"/>
              </a:ext>
            </a:extLst>
          </p:cNvPr>
          <p:cNvGrpSpPr/>
          <p:nvPr/>
        </p:nvGrpSpPr>
        <p:grpSpPr>
          <a:xfrm>
            <a:off x="6950344" y="2356316"/>
            <a:ext cx="1289193" cy="1173017"/>
            <a:chOff x="3088843" y="4384806"/>
            <a:chExt cx="3043143" cy="202522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6B861B-1740-864B-8B73-71E40F93F908}"/>
                </a:ext>
              </a:extLst>
            </p:cNvPr>
            <p:cNvSpPr/>
            <p:nvPr/>
          </p:nvSpPr>
          <p:spPr>
            <a:xfrm>
              <a:off x="3088843" y="4384806"/>
              <a:ext cx="3043143" cy="2025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E91BB4F-9B3E-CA4C-850A-BA431DAA1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075" t="5509" r="10130" b="12337"/>
            <a:stretch/>
          </p:blipFill>
          <p:spPr>
            <a:xfrm>
              <a:off x="3216878" y="4384807"/>
              <a:ext cx="2763716" cy="1965531"/>
            </a:xfrm>
            <a:prstGeom prst="rect">
              <a:avLst/>
            </a:prstGeom>
          </p:spPr>
        </p:pic>
      </p:grpSp>
      <p:sp>
        <p:nvSpPr>
          <p:cNvPr id="63" name="Left-Right Arrow 62">
            <a:extLst>
              <a:ext uri="{FF2B5EF4-FFF2-40B4-BE49-F238E27FC236}">
                <a16:creationId xmlns:a16="http://schemas.microsoft.com/office/drawing/2014/main" id="{E5041F31-72CE-5B44-9130-F5FAD607B4A9}"/>
              </a:ext>
            </a:extLst>
          </p:cNvPr>
          <p:cNvSpPr/>
          <p:nvPr/>
        </p:nvSpPr>
        <p:spPr>
          <a:xfrm>
            <a:off x="4770030" y="5189863"/>
            <a:ext cx="1737360" cy="490254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77E198-635F-0F4F-AEF7-28869E268E72}"/>
              </a:ext>
            </a:extLst>
          </p:cNvPr>
          <p:cNvGrpSpPr/>
          <p:nvPr/>
        </p:nvGrpSpPr>
        <p:grpSpPr>
          <a:xfrm>
            <a:off x="7013509" y="4848481"/>
            <a:ext cx="1289193" cy="1173017"/>
            <a:chOff x="3088843" y="4384806"/>
            <a:chExt cx="3043143" cy="20252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5F4B56B-A512-C348-8120-66F48FFBBE00}"/>
                </a:ext>
              </a:extLst>
            </p:cNvPr>
            <p:cNvSpPr/>
            <p:nvPr/>
          </p:nvSpPr>
          <p:spPr>
            <a:xfrm>
              <a:off x="3088843" y="4384806"/>
              <a:ext cx="3043143" cy="2025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BFD5934-C705-AF48-A2F1-DEC184B60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075" t="5509" r="10130" b="12337"/>
            <a:stretch/>
          </p:blipFill>
          <p:spPr>
            <a:xfrm>
              <a:off x="3216878" y="4384807"/>
              <a:ext cx="2763716" cy="1965531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A1C9E6C-16CF-254F-AEA9-461114C3ED5B}"/>
              </a:ext>
            </a:extLst>
          </p:cNvPr>
          <p:cNvSpPr txBox="1"/>
          <p:nvPr/>
        </p:nvSpPr>
        <p:spPr>
          <a:xfrm>
            <a:off x="8499898" y="5023629"/>
            <a:ext cx="941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b="1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F90D20-A3BB-0D4A-AD0C-053F6EEE0042}"/>
                  </a:ext>
                </a:extLst>
              </p:cNvPr>
              <p:cNvSpPr txBox="1"/>
              <p:nvPr/>
            </p:nvSpPr>
            <p:spPr>
              <a:xfrm>
                <a:off x="8970814" y="4945914"/>
                <a:ext cx="941832" cy="72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4000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𝝆</m:t>
                          </m:r>
                          <m:r>
                            <a:rPr lang="en-US" sz="4000" b="1" i="1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4000" b="1" dirty="0">
                  <a:solidFill>
                    <a:schemeClr val="tx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F90D20-A3BB-0D4A-AD0C-053F6EEE0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14" y="4945914"/>
                <a:ext cx="941832" cy="723660"/>
              </a:xfrm>
              <a:prstGeom prst="rect">
                <a:avLst/>
              </a:prstGeom>
              <a:blipFill>
                <a:blip r:embed="rId7"/>
                <a:stretch>
                  <a:fillRect l="-2632" r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983F2661-1B05-704D-A37C-425CC635E2A7}"/>
              </a:ext>
            </a:extLst>
          </p:cNvPr>
          <p:cNvSpPr txBox="1">
            <a:spLocks noChangeAspect="1"/>
          </p:cNvSpPr>
          <p:nvPr/>
        </p:nvSpPr>
        <p:spPr>
          <a:xfrm>
            <a:off x="7428578" y="3810239"/>
            <a:ext cx="109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400" b="1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19FDB83-3237-B849-ADF4-372B1D3F517E}"/>
              </a:ext>
            </a:extLst>
          </p:cNvPr>
          <p:cNvGrpSpPr/>
          <p:nvPr/>
        </p:nvGrpSpPr>
        <p:grpSpPr>
          <a:xfrm>
            <a:off x="431262" y="4352359"/>
            <a:ext cx="4116484" cy="2329597"/>
            <a:chOff x="5818017" y="4528403"/>
            <a:chExt cx="4116484" cy="232959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1A074BA-0E46-3146-B979-A6B47B59104C}"/>
                </a:ext>
              </a:extLst>
            </p:cNvPr>
            <p:cNvGrpSpPr/>
            <p:nvPr/>
          </p:nvGrpSpPr>
          <p:grpSpPr>
            <a:xfrm>
              <a:off x="5818017" y="4528403"/>
              <a:ext cx="4116484" cy="2329597"/>
              <a:chOff x="6459152" y="2815807"/>
              <a:chExt cx="4116484" cy="2329597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6A4CB9B-C0E6-9D41-8469-B3B959FABE0E}"/>
                  </a:ext>
                </a:extLst>
              </p:cNvPr>
              <p:cNvSpPr/>
              <p:nvPr/>
            </p:nvSpPr>
            <p:spPr>
              <a:xfrm>
                <a:off x="6459152" y="2857302"/>
                <a:ext cx="4116484" cy="22881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0E9B0B73-1499-4946-BC92-139F9BEBE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6307" y="4436465"/>
                <a:ext cx="3512311" cy="548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14968BD-CE62-644A-872D-B6FB1E40E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5155" y="3034670"/>
                <a:ext cx="0" cy="1408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4299CE7C-F61E-3F48-9A74-9E085010AA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4299CE7C-F61E-3F48-9A74-9E085010AA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3154" y="4432062"/>
                    <a:ext cx="149400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0F327A0-DFA1-0F48-81B6-E7C73CBFD7CA}"/>
                  </a:ext>
                </a:extLst>
              </p:cNvPr>
              <p:cNvSpPr/>
              <p:nvPr/>
            </p:nvSpPr>
            <p:spPr>
              <a:xfrm>
                <a:off x="7383120" y="2815807"/>
                <a:ext cx="9605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Flip angle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C009845-07C3-D840-891B-BD9903955156}"/>
                  </a:ext>
                </a:extLst>
              </p:cNvPr>
              <p:cNvSpPr/>
              <p:nvPr/>
            </p:nvSpPr>
            <p:spPr>
              <a:xfrm>
                <a:off x="8709008" y="3454256"/>
                <a:ext cx="801984" cy="98050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A2EF6A4D-6744-0847-96A3-1A4023CC05C5}"/>
                      </a:ext>
                    </a:extLst>
                  </p:cNvPr>
                  <p:cNvSpPr txBox="1"/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A2EF6A4D-6744-0847-96A3-1A4023CC05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6071" y="4462473"/>
                    <a:ext cx="177356" cy="1846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667" r="-6667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434828E-6216-2443-9774-C89B01057FF6}"/>
                      </a:ext>
                    </a:extLst>
                  </p:cNvPr>
                  <p:cNvSpPr txBox="1"/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434828E-6216-2443-9774-C89B01057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9388" y="4449960"/>
                    <a:ext cx="177356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r="-6667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55BD8E6-CB3B-3144-B8AB-FB446390E376}"/>
                      </a:ext>
                    </a:extLst>
                  </p:cNvPr>
                  <p:cNvSpPr txBox="1"/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55BD8E6-CB3B-3144-B8AB-FB446390E3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0564" y="4690908"/>
                    <a:ext cx="214802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111" r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4A48C6E-639B-0041-BE0E-B5CBB028C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2893" y="4663142"/>
                <a:ext cx="768099" cy="12203"/>
              </a:xfrm>
              <a:prstGeom prst="straightConnector1">
                <a:avLst/>
              </a:prstGeom>
              <a:ln w="28575"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BD1C859-D60A-C344-B848-7737DE08D6B4}"/>
                </a:ext>
              </a:extLst>
            </p:cNvPr>
            <p:cNvCxnSpPr>
              <a:cxnSpLocks/>
            </p:cNvCxnSpPr>
            <p:nvPr/>
          </p:nvCxnSpPr>
          <p:spPr>
            <a:xfrm>
              <a:off x="7174020" y="6655150"/>
              <a:ext cx="1332810" cy="0"/>
            </a:xfrm>
            <a:prstGeom prst="straightConnector1">
              <a:avLst/>
            </a:prstGeom>
            <a:ln w="28575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1014E64-2F76-A34F-AACD-674D5DB25AB8}"/>
                    </a:ext>
                  </a:extLst>
                </p:cNvPr>
                <p:cNvSpPr txBox="1"/>
                <p:nvPr/>
              </p:nvSpPr>
              <p:spPr>
                <a:xfrm>
                  <a:off x="7696496" y="6627553"/>
                  <a:ext cx="13144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1014E64-2F76-A34F-AACD-674D5DB25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96" y="6627553"/>
                  <a:ext cx="131446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27273" r="-27273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8922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3" grpId="0" animBg="1"/>
      <p:bldP spid="71" grpId="0"/>
      <p:bldP spid="72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F8BBD3-2C98-BA4A-AFF0-A57FB185877F}"/>
              </a:ext>
            </a:extLst>
          </p:cNvPr>
          <p:cNvGrpSpPr/>
          <p:nvPr/>
        </p:nvGrpSpPr>
        <p:grpSpPr>
          <a:xfrm>
            <a:off x="3514652" y="1824054"/>
            <a:ext cx="5425441" cy="3941063"/>
            <a:chOff x="670560" y="2121408"/>
            <a:chExt cx="5425441" cy="39410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7CD860-C683-D14B-A275-A24C3A75B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0560" y="2121408"/>
              <a:ext cx="5425441" cy="3941063"/>
              <a:chOff x="4315968" y="2075688"/>
              <a:chExt cx="4183156" cy="303866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113152-4EAE-EE45-92CD-78D2A75828F0}"/>
                  </a:ext>
                </a:extLst>
              </p:cNvPr>
              <p:cNvSpPr/>
              <p:nvPr/>
            </p:nvSpPr>
            <p:spPr>
              <a:xfrm>
                <a:off x="4315968" y="2075688"/>
                <a:ext cx="3889394" cy="30386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7C59624-CC0A-4E48-872C-A2B8B75DD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18000" y="2095500"/>
                <a:ext cx="4181124" cy="2667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827278-86FF-DD4C-A75E-0108786B50B5}"/>
                    </a:ext>
                  </a:extLst>
                </p:cNvPr>
                <p:cNvSpPr txBox="1"/>
                <p:nvPr/>
              </p:nvSpPr>
              <p:spPr>
                <a:xfrm>
                  <a:off x="752856" y="5708016"/>
                  <a:ext cx="3018519" cy="2525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𝒔𝒊𝒏𝒄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𝒂𝒕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𝒔𝒊𝒏𝒄</m:t>
                        </m:r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𝒂𝒕</m:t>
                            </m:r>
                          </m:e>
                        </m:d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827278-86FF-DD4C-A75E-0108786B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56" y="5708016"/>
                  <a:ext cx="3018519" cy="252570"/>
                </a:xfrm>
                <a:prstGeom prst="rect">
                  <a:avLst/>
                </a:prstGeom>
                <a:blipFill>
                  <a:blip r:embed="rId3"/>
                  <a:stretch>
                    <a:fillRect l="-1261" r="-42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76735-D144-5E46-BEB5-DA4B890BEA22}"/>
                  </a:ext>
                </a:extLst>
              </p:cNvPr>
              <p:cNvSpPr txBox="1"/>
              <p:nvPr/>
            </p:nvSpPr>
            <p:spPr>
              <a:xfrm>
                <a:off x="3711678" y="5924179"/>
                <a:ext cx="5034023" cy="736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Multi-band excitation offers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000" dirty="0"/>
                  <a:t> boost in SNR when simultaneously exciting N slices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776735-D144-5E46-BEB5-DA4B890BE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678" y="5924179"/>
                <a:ext cx="5034023" cy="736933"/>
              </a:xfrm>
              <a:prstGeom prst="rect">
                <a:avLst/>
              </a:prstGeom>
              <a:blipFill>
                <a:blip r:embed="rId4"/>
                <a:stretch>
                  <a:fillRect l="-1005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83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pic>
        <p:nvPicPr>
          <p:cNvPr id="19" name="mrm25318-fig-0009-m.jpg" descr="mrm25318-fig-0009-m.jpg">
            <a:extLst>
              <a:ext uri="{FF2B5EF4-FFF2-40B4-BE49-F238E27FC236}">
                <a16:creationId xmlns:a16="http://schemas.microsoft.com/office/drawing/2014/main" id="{73809902-207B-7C4D-A696-8DC55F4B8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39527"/>
          <a:stretch>
            <a:fillRect/>
          </a:stretch>
        </p:blipFill>
        <p:spPr>
          <a:xfrm>
            <a:off x="3107253" y="1602216"/>
            <a:ext cx="5901294" cy="450528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95BCFD-336B-0049-84C3-A3EBE1A9A246}"/>
              </a:ext>
            </a:extLst>
          </p:cNvPr>
          <p:cNvSpPr/>
          <p:nvPr/>
        </p:nvSpPr>
        <p:spPr>
          <a:xfrm>
            <a:off x="1349162" y="6211669"/>
            <a:ext cx="9010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Interleaved diffusion-weighted improved by adaptive partial-Fourier and multiband multiplexed sensitivity-encoding reconstruction. </a:t>
            </a:r>
            <a:r>
              <a:rPr lang="en-US" dirty="0" err="1"/>
              <a:t>Magn</a:t>
            </a:r>
            <a:r>
              <a:rPr lang="en-US" dirty="0"/>
              <a:t> </a:t>
            </a:r>
            <a:r>
              <a:rPr lang="en-US" dirty="0" err="1"/>
              <a:t>Reson</a:t>
            </a:r>
            <a:r>
              <a:rPr lang="en-US" dirty="0"/>
              <a:t> Med. 2015: 73(5):1872-84.</a:t>
            </a:r>
          </a:p>
        </p:txBody>
      </p:sp>
    </p:spTree>
    <p:extLst>
      <p:ext uri="{BB962C8B-B14F-4D97-AF65-F5344CB8AC3E}">
        <p14:creationId xmlns:p14="http://schemas.microsoft.com/office/powerpoint/2010/main" val="3525994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Simultaneous Multi-slice Excitation</a:t>
            </a:r>
          </a:p>
        </p:txBody>
      </p:sp>
      <p:pic>
        <p:nvPicPr>
          <p:cNvPr id="3" name="journal.pone.0116378.g006.png" descr="journal.pone.0116378.g006.png">
            <a:extLst>
              <a:ext uri="{FF2B5EF4-FFF2-40B4-BE49-F238E27FC236}">
                <a16:creationId xmlns:a16="http://schemas.microsoft.com/office/drawing/2014/main" id="{9F26979E-B6CB-574A-82D8-ECC8B73CE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0184" y="1734621"/>
            <a:ext cx="6987907" cy="440541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E4B35DE7-8F8D-C746-8C8A-2F6CF5708768}"/>
              </a:ext>
            </a:extLst>
          </p:cNvPr>
          <p:cNvSpPr txBox="1"/>
          <p:nvPr/>
        </p:nvSpPr>
        <p:spPr>
          <a:xfrm>
            <a:off x="2040834" y="86585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5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BF560731-527A-5F4D-99C2-08A19898C18D}"/>
              </a:ext>
            </a:extLst>
          </p:cNvPr>
          <p:cNvSpPr txBox="1"/>
          <p:nvPr/>
        </p:nvSpPr>
        <p:spPr>
          <a:xfrm>
            <a:off x="2193234" y="88109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2809F-7407-4C4F-A8A5-CE4E7DD51E47}"/>
              </a:ext>
            </a:extLst>
          </p:cNvPr>
          <p:cNvSpPr/>
          <p:nvPr/>
        </p:nvSpPr>
        <p:spPr>
          <a:xfrm>
            <a:off x="1463233" y="6239256"/>
            <a:ext cx="9486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Interleaved EPI based fMRI improved by multiplexed sensitivity encoding (MUSE) and simultaneous multi-band imaging. </a:t>
            </a:r>
            <a:r>
              <a:rPr lang="en-US" dirty="0" err="1"/>
              <a:t>PLoS</a:t>
            </a:r>
            <a:r>
              <a:rPr lang="en-US" dirty="0"/>
              <a:t> One. 2014 Dec 30;9(12):e116378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93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VERSE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55AC7-7618-7245-9459-1D0D59B4B506}"/>
              </a:ext>
            </a:extLst>
          </p:cNvPr>
          <p:cNvSpPr txBox="1"/>
          <p:nvPr/>
        </p:nvSpPr>
        <p:spPr>
          <a:xfrm>
            <a:off x="259467" y="2129962"/>
            <a:ext cx="7565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slice select gradient be time varying ?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 rate selective excitation (VERSE) : RF pulse with time varying slice select gradient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to reduce RF power deposition by decreasing RF amplitude at the peak of pulse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66594A-F31D-0B46-AA69-262A7B6C7341}"/>
              </a:ext>
            </a:extLst>
          </p:cNvPr>
          <p:cNvGrpSpPr/>
          <p:nvPr/>
        </p:nvGrpSpPr>
        <p:grpSpPr>
          <a:xfrm>
            <a:off x="8171725" y="2109559"/>
            <a:ext cx="2766349" cy="4201550"/>
            <a:chOff x="8171725" y="2109559"/>
            <a:chExt cx="2766349" cy="420155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082611-FB30-9647-BE6A-598DEB1675EA}"/>
                </a:ext>
              </a:extLst>
            </p:cNvPr>
            <p:cNvGrpSpPr/>
            <p:nvPr/>
          </p:nvGrpSpPr>
          <p:grpSpPr>
            <a:xfrm>
              <a:off x="8171725" y="2129962"/>
              <a:ext cx="2766349" cy="4181147"/>
              <a:chOff x="8148576" y="1518411"/>
              <a:chExt cx="2766349" cy="418114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E0FB75-5270-A448-A707-760A0C52A97E}"/>
                  </a:ext>
                </a:extLst>
              </p:cNvPr>
              <p:cNvSpPr/>
              <p:nvPr/>
            </p:nvSpPr>
            <p:spPr>
              <a:xfrm>
                <a:off x="8148576" y="1518411"/>
                <a:ext cx="2766349" cy="418114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F7B672B-028A-1D42-925A-CF466E913168}"/>
                  </a:ext>
                </a:extLst>
              </p:cNvPr>
              <p:cNvGrpSpPr/>
              <p:nvPr/>
            </p:nvGrpSpPr>
            <p:grpSpPr>
              <a:xfrm>
                <a:off x="8530542" y="1690688"/>
                <a:ext cx="2013995" cy="1631246"/>
                <a:chOff x="8530542" y="1690688"/>
                <a:chExt cx="2013995" cy="1631246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7343F65F-83A6-A346-B0CC-556006388C54}"/>
                    </a:ext>
                  </a:extLst>
                </p:cNvPr>
                <p:cNvCxnSpPr/>
                <p:nvPr/>
              </p:nvCxnSpPr>
              <p:spPr>
                <a:xfrm>
                  <a:off x="8530542" y="1690688"/>
                  <a:ext cx="0" cy="1631246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2702332-EBBE-3A46-B393-AE46DF479177}"/>
                    </a:ext>
                  </a:extLst>
                </p:cNvPr>
                <p:cNvCxnSpPr/>
                <p:nvPr/>
              </p:nvCxnSpPr>
              <p:spPr>
                <a:xfrm>
                  <a:off x="8530542" y="3321934"/>
                  <a:ext cx="2013995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8A6DDF97-C7C6-D041-8771-80FBF203AAE5}"/>
                    </a:ext>
                  </a:extLst>
                </p:cNvPr>
                <p:cNvCxnSpPr/>
                <p:nvPr/>
              </p:nvCxnSpPr>
              <p:spPr>
                <a:xfrm flipV="1">
                  <a:off x="8877784" y="2506311"/>
                  <a:ext cx="231494" cy="815623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00F497F-8A04-104F-B0E9-84F84A699FBD}"/>
                    </a:ext>
                  </a:extLst>
                </p:cNvPr>
                <p:cNvCxnSpPr/>
                <p:nvPr/>
              </p:nvCxnSpPr>
              <p:spPr>
                <a:xfrm>
                  <a:off x="9120367" y="2506311"/>
                  <a:ext cx="706057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CA0F3D7-3E65-0840-9A6F-9BCB2A9C6788}"/>
                    </a:ext>
                  </a:extLst>
                </p:cNvPr>
                <p:cNvCxnSpPr/>
                <p:nvPr/>
              </p:nvCxnSpPr>
              <p:spPr>
                <a:xfrm>
                  <a:off x="9838480" y="2506311"/>
                  <a:ext cx="208345" cy="815623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67C837C-D626-A74D-A8F6-7983120185E8}"/>
                  </a:ext>
                </a:extLst>
              </p:cNvPr>
              <p:cNvGrpSpPr/>
              <p:nvPr/>
            </p:nvGrpSpPr>
            <p:grpSpPr>
              <a:xfrm>
                <a:off x="8530542" y="3831874"/>
                <a:ext cx="2013995" cy="1631246"/>
                <a:chOff x="8530542" y="3590865"/>
                <a:chExt cx="2013995" cy="1631246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1B9930-96E1-E94C-BC22-E11589C9BACE}"/>
                    </a:ext>
                  </a:extLst>
                </p:cNvPr>
                <p:cNvCxnSpPr/>
                <p:nvPr/>
              </p:nvCxnSpPr>
              <p:spPr>
                <a:xfrm>
                  <a:off x="8530542" y="3590865"/>
                  <a:ext cx="0" cy="1631246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52839D2-3B17-BD40-89E1-E918AFE986B5}"/>
                    </a:ext>
                  </a:extLst>
                </p:cNvPr>
                <p:cNvCxnSpPr/>
                <p:nvPr/>
              </p:nvCxnSpPr>
              <p:spPr>
                <a:xfrm>
                  <a:off x="8530542" y="5222111"/>
                  <a:ext cx="2013995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BC36B837-BB75-204B-A9EF-8E42380356C0}"/>
                    </a:ext>
                  </a:extLst>
                </p:cNvPr>
                <p:cNvCxnSpPr/>
                <p:nvPr/>
              </p:nvCxnSpPr>
              <p:spPr>
                <a:xfrm flipV="1">
                  <a:off x="8889359" y="4406488"/>
                  <a:ext cx="231494" cy="815623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5BA273B-E0CE-D14C-AC0B-DB463168B86A}"/>
                    </a:ext>
                  </a:extLst>
                </p:cNvPr>
                <p:cNvCxnSpPr/>
                <p:nvPr/>
              </p:nvCxnSpPr>
              <p:spPr>
                <a:xfrm>
                  <a:off x="9838480" y="4406488"/>
                  <a:ext cx="208345" cy="815623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C0D5F533-D7CB-114A-8DD1-CDF478670A77}"/>
                    </a:ext>
                  </a:extLst>
                </p:cNvPr>
                <p:cNvSpPr/>
                <p:nvPr/>
              </p:nvSpPr>
              <p:spPr>
                <a:xfrm rot="8182084">
                  <a:off x="8981955" y="3622875"/>
                  <a:ext cx="1099593" cy="901288"/>
                </a:xfrm>
                <a:prstGeom prst="arc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2D6091-871A-BB44-97D7-4F4EBD474B35}"/>
                </a:ext>
              </a:extLst>
            </p:cNvPr>
            <p:cNvSpPr txBox="1"/>
            <p:nvPr/>
          </p:nvSpPr>
          <p:spPr>
            <a:xfrm>
              <a:off x="8542602" y="2109559"/>
              <a:ext cx="474078" cy="37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2626AF-B6C1-D54D-A185-3EA22B4BD159}"/>
                </a:ext>
              </a:extLst>
            </p:cNvPr>
            <p:cNvSpPr txBox="1"/>
            <p:nvPr/>
          </p:nvSpPr>
          <p:spPr>
            <a:xfrm>
              <a:off x="8530543" y="4176582"/>
              <a:ext cx="474078" cy="370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Gs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0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VERSE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21B39-EB62-0F4B-835B-9DBBAFA4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7" y="1942458"/>
            <a:ext cx="5249060" cy="2381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78C04-6820-9D4A-84E2-583CC814F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48" y="1942457"/>
            <a:ext cx="5650709" cy="23865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20908D-B5FA-CB46-B8DC-CC0DF8EAC267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33281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VERSE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7EA8E-7D56-C243-BC7C-60F13BFA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74" y="2249325"/>
            <a:ext cx="4447725" cy="29477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D8D722-7B27-4142-AA24-B72736666386}"/>
              </a:ext>
            </a:extLst>
          </p:cNvPr>
          <p:cNvSpPr/>
          <p:nvPr/>
        </p:nvSpPr>
        <p:spPr>
          <a:xfrm>
            <a:off x="166384" y="2249325"/>
            <a:ext cx="58915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Duration of VR pulse increased to maintain flip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reduces RF bandwidth of portion that is stretched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Slice select gradient is reduced to maintain same slice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F06811-260E-D441-9591-E479504DE069}"/>
                  </a:ext>
                </a:extLst>
              </p:cNvPr>
              <p:cNvSpPr txBox="1"/>
              <p:nvPr/>
            </p:nvSpPr>
            <p:spPr>
              <a:xfrm>
                <a:off x="-215580" y="5440147"/>
                <a:ext cx="4942390" cy="98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F06811-260E-D441-9591-E479504D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580" y="5440147"/>
                <a:ext cx="4942390" cy="980461"/>
              </a:xfrm>
              <a:prstGeom prst="rect">
                <a:avLst/>
              </a:prstGeom>
              <a:blipFill>
                <a:blip r:embed="rId4"/>
                <a:stretch>
                  <a:fillRect t="-1266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B3038A-894C-E449-AD6C-4312096169F2}"/>
                  </a:ext>
                </a:extLst>
              </p:cNvPr>
              <p:cNvSpPr/>
              <p:nvPr/>
            </p:nvSpPr>
            <p:spPr>
              <a:xfrm>
                <a:off x="3763169" y="5691855"/>
                <a:ext cx="41390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reduction factor in RF amplitude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B3038A-894C-E449-AD6C-431209616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169" y="5691855"/>
                <a:ext cx="4139018" cy="400110"/>
              </a:xfrm>
              <a:prstGeom prst="rect">
                <a:avLst/>
              </a:prstGeom>
              <a:blipFill>
                <a:blip r:embed="rId5"/>
                <a:stretch>
                  <a:fillRect t="-6061" r="-61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31A05A3-12AA-C142-A50E-8A1347BF55B0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2554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SLR</a:t>
            </a:r>
          </a:p>
        </p:txBody>
      </p:sp>
      <p:sp>
        <p:nvSpPr>
          <p:cNvPr id="4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E4B35DE7-8F8D-C746-8C8A-2F6CF5708768}"/>
              </a:ext>
            </a:extLst>
          </p:cNvPr>
          <p:cNvSpPr txBox="1"/>
          <p:nvPr/>
        </p:nvSpPr>
        <p:spPr>
          <a:xfrm>
            <a:off x="2040834" y="86585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5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BF560731-527A-5F4D-99C2-08A19898C18D}"/>
              </a:ext>
            </a:extLst>
          </p:cNvPr>
          <p:cNvSpPr txBox="1"/>
          <p:nvPr/>
        </p:nvSpPr>
        <p:spPr>
          <a:xfrm>
            <a:off x="2193234" y="88109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55AC7-7618-7245-9459-1D0D59B4B506}"/>
              </a:ext>
            </a:extLst>
          </p:cNvPr>
          <p:cNvSpPr txBox="1"/>
          <p:nvPr/>
        </p:nvSpPr>
        <p:spPr>
          <a:xfrm>
            <a:off x="151327" y="1981706"/>
            <a:ext cx="59065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Given a slice profile can we design the corresponding RF pulse ?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small flip angles &lt; 30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inverse Fourier transform can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larger flip angles SLR algorithm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Shinnar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-Le Roux)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79D462-35E0-C844-A51D-C174DABF0F90}"/>
              </a:ext>
            </a:extLst>
          </p:cNvPr>
          <p:cNvSpPr/>
          <p:nvPr/>
        </p:nvSpPr>
        <p:spPr>
          <a:xfrm>
            <a:off x="7040562" y="1981706"/>
            <a:ext cx="378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Hard pulse approximation 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832E0-6FB7-BA4B-BC98-A95371FA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76" y="2595771"/>
            <a:ext cx="3978376" cy="30883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F86516-76FA-2243-A358-16A6EE83ABE9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</p:spTree>
    <p:extLst>
      <p:ext uri="{BB962C8B-B14F-4D97-AF65-F5344CB8AC3E}">
        <p14:creationId xmlns:p14="http://schemas.microsoft.com/office/powerpoint/2010/main" val="279619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SLR</a:t>
            </a:r>
          </a:p>
        </p:txBody>
      </p:sp>
      <p:sp>
        <p:nvSpPr>
          <p:cNvPr id="4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E4B35DE7-8F8D-C746-8C8A-2F6CF5708768}"/>
              </a:ext>
            </a:extLst>
          </p:cNvPr>
          <p:cNvSpPr txBox="1"/>
          <p:nvPr/>
        </p:nvSpPr>
        <p:spPr>
          <a:xfrm>
            <a:off x="2040834" y="86585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5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BF560731-527A-5F4D-99C2-08A19898C18D}"/>
              </a:ext>
            </a:extLst>
          </p:cNvPr>
          <p:cNvSpPr txBox="1"/>
          <p:nvPr/>
        </p:nvSpPr>
        <p:spPr>
          <a:xfrm>
            <a:off x="2193234" y="88109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55AC7-7618-7245-9459-1D0D59B4B506}"/>
              </a:ext>
            </a:extLst>
          </p:cNvPr>
          <p:cNvSpPr txBox="1"/>
          <p:nvPr/>
        </p:nvSpPr>
        <p:spPr>
          <a:xfrm>
            <a:off x="463843" y="1970721"/>
            <a:ext cx="7430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Effect of RF pulse on magnetization can be characterized by a rotation matrix: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6DCEE-E657-BF44-9A08-24D0A2F8FF5E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CE5F4-C9CA-844F-8F94-DF847B24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460" y="2989214"/>
            <a:ext cx="6789115" cy="1316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1DFB9-B258-6C4E-9058-3E4BD8D9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225" y="4195219"/>
            <a:ext cx="2153775" cy="8600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695E75-06C5-5D4B-9A03-B73C60F36E55}"/>
                  </a:ext>
                </a:extLst>
              </p:cNvPr>
              <p:cNvSpPr txBox="1"/>
              <p:nvPr/>
            </p:nvSpPr>
            <p:spPr>
              <a:xfrm>
                <a:off x="3272460" y="4726570"/>
                <a:ext cx="6820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Cayley-Klein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Captures non-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linearities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Bloch equations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Ignores relaxation effects 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695E75-06C5-5D4B-9A03-B73C60F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60" y="4726570"/>
                <a:ext cx="6820400" cy="1569660"/>
              </a:xfrm>
              <a:prstGeom prst="rect">
                <a:avLst/>
              </a:prstGeom>
              <a:blipFill>
                <a:blip r:embed="rId4"/>
                <a:stretch>
                  <a:fillRect l="-111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668D9D0-3F26-8B41-B7B2-F2154BC4C6B0}"/>
              </a:ext>
            </a:extLst>
          </p:cNvPr>
          <p:cNvSpPr txBox="1"/>
          <p:nvPr/>
        </p:nvSpPr>
        <p:spPr>
          <a:xfrm>
            <a:off x="2187615" y="5625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SLR</a:t>
            </a:r>
          </a:p>
        </p:txBody>
      </p:sp>
      <p:sp>
        <p:nvSpPr>
          <p:cNvPr id="4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E4B35DE7-8F8D-C746-8C8A-2F6CF5708768}"/>
              </a:ext>
            </a:extLst>
          </p:cNvPr>
          <p:cNvSpPr txBox="1"/>
          <p:nvPr/>
        </p:nvSpPr>
        <p:spPr>
          <a:xfrm>
            <a:off x="2040834" y="86585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5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BF560731-527A-5F4D-99C2-08A19898C18D}"/>
              </a:ext>
            </a:extLst>
          </p:cNvPr>
          <p:cNvSpPr txBox="1"/>
          <p:nvPr/>
        </p:nvSpPr>
        <p:spPr>
          <a:xfrm>
            <a:off x="2193234" y="88109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55AC7-7618-7245-9459-1D0D59B4B506}"/>
              </a:ext>
            </a:extLst>
          </p:cNvPr>
          <p:cNvSpPr txBox="1"/>
          <p:nvPr/>
        </p:nvSpPr>
        <p:spPr>
          <a:xfrm>
            <a:off x="116602" y="2153739"/>
            <a:ext cx="74300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Forward SLR Transform: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hard pulse approximation decompose effect of shaped RF pulse to series of rotations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magnetization is result of multiplying the individual rotation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Series of hard pulses produce same flip angle as soft pulse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B5F42-9D18-0A47-B770-84F498FA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314" y="2226094"/>
            <a:ext cx="2345120" cy="18204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C3E3C5-8175-A84C-9AB3-E8DE8FB5B13A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A9D498-88A2-C64E-88B0-73E2FE9A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63" y="4429571"/>
            <a:ext cx="2730821" cy="4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73166-41FE-C14B-9565-63470E4C0E5E}"/>
              </a:ext>
            </a:extLst>
          </p:cNvPr>
          <p:cNvSpPr/>
          <p:nvPr/>
        </p:nvSpPr>
        <p:spPr>
          <a:xfrm>
            <a:off x="0" y="6468116"/>
            <a:ext cx="3118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dirty="0">
                <a:effectLst/>
              </a:rPr>
              <a:t>Adapted from MRI from Picture to Proton. Cambridge: Cambridge University Press</a:t>
            </a:r>
            <a:endParaRPr lang="en-US" sz="1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66E1B-5DBD-E542-A8A8-23974FB23A85}"/>
              </a:ext>
            </a:extLst>
          </p:cNvPr>
          <p:cNvGrpSpPr>
            <a:grpSpLocks noChangeAspect="1"/>
          </p:cNvGrpSpPr>
          <p:nvPr/>
        </p:nvGrpSpPr>
        <p:grpSpPr>
          <a:xfrm>
            <a:off x="4963996" y="1690688"/>
            <a:ext cx="5852160" cy="5002520"/>
            <a:chOff x="3720353" y="2243516"/>
            <a:chExt cx="5038165" cy="430670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49B6ED7-883A-444B-A4AA-2077B8E48EC2}"/>
                </a:ext>
              </a:extLst>
            </p:cNvPr>
            <p:cNvGrpSpPr/>
            <p:nvPr/>
          </p:nvGrpSpPr>
          <p:grpSpPr>
            <a:xfrm>
              <a:off x="3720353" y="2243516"/>
              <a:ext cx="5038165" cy="4306707"/>
              <a:chOff x="3720353" y="2243516"/>
              <a:chExt cx="5038165" cy="43067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99778-3382-554D-821A-28B1B6451868}"/>
                  </a:ext>
                </a:extLst>
              </p:cNvPr>
              <p:cNvSpPr/>
              <p:nvPr/>
            </p:nvSpPr>
            <p:spPr>
              <a:xfrm>
                <a:off x="3720353" y="2243516"/>
                <a:ext cx="5038165" cy="43067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418587D-771A-E14F-B27C-A005B4745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2775" y="2385588"/>
                <a:ext cx="4831272" cy="3766025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83508B-9294-0640-92BE-2A6E7A2D1A35}"/>
                </a:ext>
              </a:extLst>
            </p:cNvPr>
            <p:cNvGrpSpPr/>
            <p:nvPr/>
          </p:nvGrpSpPr>
          <p:grpSpPr>
            <a:xfrm>
              <a:off x="4483056" y="3493792"/>
              <a:ext cx="420638" cy="253454"/>
              <a:chOff x="4483056" y="3493792"/>
              <a:chExt cx="420638" cy="253454"/>
            </a:xfrm>
          </p:grpSpPr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9B3F3850-0E34-264D-9E73-F6484816A648}"/>
                  </a:ext>
                </a:extLst>
              </p:cNvPr>
              <p:cNvSpPr/>
              <p:nvPr/>
            </p:nvSpPr>
            <p:spPr>
              <a:xfrm>
                <a:off x="4769610" y="3517338"/>
                <a:ext cx="134084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2D06BE-01AD-3A49-8354-24D9363EB9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3056" y="3493792"/>
                    <a:ext cx="286553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667" r="-16667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5558E-86FE-A04D-AB79-B1DA8174224B}"/>
                </a:ext>
              </a:extLst>
            </p:cNvPr>
            <p:cNvGrpSpPr/>
            <p:nvPr/>
          </p:nvGrpSpPr>
          <p:grpSpPr>
            <a:xfrm>
              <a:off x="6305777" y="6058053"/>
              <a:ext cx="261290" cy="421497"/>
              <a:chOff x="6305777" y="6058053"/>
              <a:chExt cx="261290" cy="421497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C089EBF-0C1B-0A42-AF88-0C9D0DBA3515}"/>
                  </a:ext>
                </a:extLst>
              </p:cNvPr>
              <p:cNvSpPr/>
              <p:nvPr/>
            </p:nvSpPr>
            <p:spPr>
              <a:xfrm rot="16200000">
                <a:off x="6327171" y="6036659"/>
                <a:ext cx="187120" cy="229908"/>
              </a:xfrm>
              <a:prstGeom prst="lef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Δz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D149C9D-667F-1541-AB0C-4CCB244EE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5777" y="6233329"/>
                    <a:ext cx="261290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048" r="-14286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641D4D5-91F3-E44F-A695-81F53BA8FD3E}"/>
                </a:ext>
              </a:extLst>
            </p:cNvPr>
            <p:cNvGrpSpPr/>
            <p:nvPr/>
          </p:nvGrpSpPr>
          <p:grpSpPr>
            <a:xfrm>
              <a:off x="6463552" y="4004733"/>
              <a:ext cx="627530" cy="265267"/>
              <a:chOff x="6463552" y="4004733"/>
              <a:chExt cx="627530" cy="26526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2224F-004D-BD44-901C-C4A0971EE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3552" y="4268600"/>
                <a:ext cx="627530" cy="14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/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AA69611-7C65-1044-A6FA-08CCF785AC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317" y="4004733"/>
                    <a:ext cx="270907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8182" r="-13636"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5AB298-E13A-1B41-B1D2-B7AACF1EA220}"/>
                </a:ext>
              </a:extLst>
            </p:cNvPr>
            <p:cNvGrpSpPr/>
            <p:nvPr/>
          </p:nvGrpSpPr>
          <p:grpSpPr>
            <a:xfrm>
              <a:off x="5518291" y="3200400"/>
              <a:ext cx="341966" cy="392005"/>
              <a:chOff x="5518291" y="3200400"/>
              <a:chExt cx="341966" cy="3920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818240D-47C8-9E42-8636-AB3145809F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9731" y="3315942"/>
                    <a:ext cx="280526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739" r="-21739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3F219C7-A179-7C4F-8E47-2FD9459DA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8291" y="3200400"/>
                <a:ext cx="2" cy="39200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4959F6-D045-1741-9152-66885210A7AE}"/>
                  </a:ext>
                </a:extLst>
              </p:cNvPr>
              <p:cNvSpPr txBox="1"/>
              <p:nvPr/>
            </p:nvSpPr>
            <p:spPr>
              <a:xfrm>
                <a:off x="28994" y="1734016"/>
                <a:ext cx="470607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frequency carrier wave modulated by low frequency RF pulse to generate B1 field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controls tip angle of magnetization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4959F6-D045-1741-9152-66885210A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" y="1734016"/>
                <a:ext cx="4706073" cy="3046988"/>
              </a:xfrm>
              <a:prstGeom prst="rect">
                <a:avLst/>
              </a:prstGeom>
              <a:blipFill>
                <a:blip r:embed="rId10"/>
                <a:stretch>
                  <a:fillRect l="-1344" t="-1667" r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36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SLR</a:t>
            </a:r>
          </a:p>
        </p:txBody>
      </p:sp>
      <p:sp>
        <p:nvSpPr>
          <p:cNvPr id="4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E4B35DE7-8F8D-C746-8C8A-2F6CF5708768}"/>
              </a:ext>
            </a:extLst>
          </p:cNvPr>
          <p:cNvSpPr txBox="1"/>
          <p:nvPr/>
        </p:nvSpPr>
        <p:spPr>
          <a:xfrm>
            <a:off x="2040834" y="86585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p:sp>
        <p:nvSpPr>
          <p:cNvPr id="5" name="Interleaved EPI based fMRI improved by multiplexed sensitivity encoding (MUSE) and simultaneous multi-band imaging. PLoS One. 2014 Dec 30;9(12):e116378">
            <a:extLst>
              <a:ext uri="{FF2B5EF4-FFF2-40B4-BE49-F238E27FC236}">
                <a16:creationId xmlns:a16="http://schemas.microsoft.com/office/drawing/2014/main" id="{BF560731-527A-5F4D-99C2-08A19898C18D}"/>
              </a:ext>
            </a:extLst>
          </p:cNvPr>
          <p:cNvSpPr txBox="1"/>
          <p:nvPr/>
        </p:nvSpPr>
        <p:spPr>
          <a:xfrm>
            <a:off x="2193234" y="8810900"/>
            <a:ext cx="99994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Interleaved EPI based fMRI improved by multiplexed sensitivity encoding (MUSE) and simultaneous multi-band imaging. </a:t>
            </a:r>
            <a:r>
              <a:rPr sz="2000" dirty="0" err="1"/>
              <a:t>PLoS</a:t>
            </a:r>
            <a:r>
              <a:rPr sz="2000" dirty="0"/>
              <a:t> One. 2014 Dec 30;9(12):e116378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5AC7-7618-7245-9459-1D0D59B4B506}"/>
                  </a:ext>
                </a:extLst>
              </p:cNvPr>
              <p:cNvSpPr txBox="1"/>
              <p:nvPr/>
            </p:nvSpPr>
            <p:spPr>
              <a:xfrm>
                <a:off x="838200" y="2142164"/>
                <a:ext cx="85604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Forward SLR Transform: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Recursively decompose nutation and precession effect of RF pulse to two complex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Polynomials are related to Cayley-Klein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the rotation matrix representation to compute the resultant magnetization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5AC7-7618-7245-9459-1D0D59B4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2164"/>
                <a:ext cx="8560443" cy="3416320"/>
              </a:xfrm>
              <a:prstGeom prst="rect">
                <a:avLst/>
              </a:prstGeom>
              <a:blipFill>
                <a:blip r:embed="rId3"/>
                <a:stretch>
                  <a:fillRect l="-1037" t="-1481" b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CC3E3C5-8175-A84C-9AB3-E8DE8FB5B13A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C1A40-A26A-4945-AFB6-9C5427F83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901" y="3982323"/>
            <a:ext cx="1120414" cy="5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SLR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55AC7-7618-7245-9459-1D0D59B4B506}"/>
              </a:ext>
            </a:extLst>
          </p:cNvPr>
          <p:cNvSpPr txBox="1"/>
          <p:nvPr/>
        </p:nvSpPr>
        <p:spPr>
          <a:xfrm>
            <a:off x="838201" y="2142164"/>
            <a:ext cx="76576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Inverse SLR Transform: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Generate the polynomials based on the desired slice profile using Parks- McClellan algorithm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Flip angle, percent ripple in passband and stopband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Translate the two polynomials to the individual RF pulse elements recursively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recovery of entire hard pulse approximation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3E3C5-8175-A84C-9AB3-E8DE8FB5B13A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471C58-E08F-4D42-9E62-9942BC1A8F3F}"/>
              </a:ext>
            </a:extLst>
          </p:cNvPr>
          <p:cNvGrpSpPr/>
          <p:nvPr/>
        </p:nvGrpSpPr>
        <p:grpSpPr>
          <a:xfrm>
            <a:off x="8704162" y="1447014"/>
            <a:ext cx="3487838" cy="5329548"/>
            <a:chOff x="8704162" y="1083903"/>
            <a:chExt cx="3487838" cy="5329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21433E-77DA-B048-83B5-971461D5C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568" y="1083903"/>
              <a:ext cx="3186723" cy="47158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D51FB7-64A8-E049-9447-92F38B206866}"/>
                </a:ext>
              </a:extLst>
            </p:cNvPr>
            <p:cNvSpPr/>
            <p:nvPr/>
          </p:nvSpPr>
          <p:spPr>
            <a:xfrm>
              <a:off x="8704162" y="5828676"/>
              <a:ext cx="348783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45</a:t>
              </a:r>
              <a:r>
                <a:rPr lang="en-US" sz="16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flip angle RF pulse with 2% ripple in passband and stopband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3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Excitation k-space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702B0C-0A3F-9847-8DF2-3DAF9F0DC7FA}"/>
              </a:ext>
            </a:extLst>
          </p:cNvPr>
          <p:cNvGrpSpPr/>
          <p:nvPr/>
        </p:nvGrpSpPr>
        <p:grpSpPr>
          <a:xfrm>
            <a:off x="1430009" y="2278760"/>
            <a:ext cx="8872728" cy="3345590"/>
            <a:chOff x="838200" y="1912414"/>
            <a:chExt cx="8872728" cy="33455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4294E8F-D94A-3F42-B504-B25B13811ECB}"/>
                    </a:ext>
                  </a:extLst>
                </p:cNvPr>
                <p:cNvSpPr/>
                <p:nvPr/>
              </p:nvSpPr>
              <p:spPr>
                <a:xfrm>
                  <a:off x="838200" y="1912414"/>
                  <a:ext cx="8872728" cy="18226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Back to the small tip angle approximation  : </a:t>
                  </a:r>
                </a:p>
                <a:p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2"/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=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3"/>
                  <a:r>
                    <a:rPr lang="en-US" sz="2400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	where, 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24294E8F-D94A-3F42-B504-B25B13811E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12414"/>
                  <a:ext cx="8872728" cy="1822615"/>
                </a:xfrm>
                <a:prstGeom prst="rect">
                  <a:avLst/>
                </a:prstGeom>
                <a:blipFill>
                  <a:blip r:embed="rId2"/>
                  <a:stretch>
                    <a:fillRect l="-1001" t="-2069" b="-5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C58992-1C00-504B-86C6-EAB0F57407F8}"/>
                </a:ext>
              </a:extLst>
            </p:cNvPr>
            <p:cNvGrpSpPr/>
            <p:nvPr/>
          </p:nvGrpSpPr>
          <p:grpSpPr>
            <a:xfrm>
              <a:off x="3862917" y="3682037"/>
              <a:ext cx="4873602" cy="1575967"/>
              <a:chOff x="3862917" y="3682037"/>
              <a:chExt cx="4873602" cy="15759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3A2CE1-8590-0E46-90AB-A05C9B5CC6BC}"/>
                  </a:ext>
                </a:extLst>
              </p:cNvPr>
              <p:cNvSpPr txBox="1"/>
              <p:nvPr/>
            </p:nvSpPr>
            <p:spPr>
              <a:xfrm>
                <a:off x="4199243" y="4057675"/>
                <a:ext cx="45372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Excitation k-space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Describes a path through spatial frequency space 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9C0BA5B3-42A0-2740-811A-800D189FCFB9}"/>
                  </a:ext>
                </a:extLst>
              </p:cNvPr>
              <p:cNvSpPr/>
              <p:nvPr/>
            </p:nvSpPr>
            <p:spPr>
              <a:xfrm rot="5400000">
                <a:off x="5550513" y="1994441"/>
                <a:ext cx="424561" cy="3799754"/>
              </a:xfrm>
              <a:prstGeom prst="rightBrace">
                <a:avLst/>
              </a:prstGeom>
              <a:ln w="1905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0F1079-2E3F-624D-9666-723A524C003C}"/>
              </a:ext>
            </a:extLst>
          </p:cNvPr>
          <p:cNvSpPr txBox="1"/>
          <p:nvPr/>
        </p:nvSpPr>
        <p:spPr>
          <a:xfrm>
            <a:off x="0" y="6557446"/>
            <a:ext cx="560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</a:t>
            </a:r>
            <a:r>
              <a:rPr lang="en-US" sz="1600" dirty="0" err="1"/>
              <a:t>Pauly</a:t>
            </a:r>
            <a:r>
              <a:rPr lang="en-US" sz="1600" dirty="0"/>
              <a:t>, A k-space analysis of small tip angle excitation, 1989</a:t>
            </a:r>
          </a:p>
        </p:txBody>
      </p:sp>
    </p:spTree>
    <p:extLst>
      <p:ext uri="{BB962C8B-B14F-4D97-AF65-F5344CB8AC3E}">
        <p14:creationId xmlns:p14="http://schemas.microsoft.com/office/powerpoint/2010/main" val="285195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Excitation k-space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0F1079-2E3F-624D-9666-723A524C003C}"/>
              </a:ext>
            </a:extLst>
          </p:cNvPr>
          <p:cNvSpPr txBox="1"/>
          <p:nvPr/>
        </p:nvSpPr>
        <p:spPr>
          <a:xfrm>
            <a:off x="6782765" y="6519446"/>
            <a:ext cx="560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</a:t>
            </a:r>
            <a:r>
              <a:rPr lang="en-US" sz="1600" dirty="0" err="1"/>
              <a:t>Pauly</a:t>
            </a:r>
            <a:r>
              <a:rPr lang="en-US" sz="1600" dirty="0"/>
              <a:t>, A k-space analysis of small tip angle excitation, 1989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B428C2-3916-364C-A026-64AB772894CC}"/>
              </a:ext>
            </a:extLst>
          </p:cNvPr>
          <p:cNvGrpSpPr/>
          <p:nvPr/>
        </p:nvGrpSpPr>
        <p:grpSpPr>
          <a:xfrm>
            <a:off x="607528" y="1907150"/>
            <a:ext cx="4405061" cy="1984583"/>
            <a:chOff x="607528" y="1907150"/>
            <a:chExt cx="4405061" cy="19845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39DB8B7-035D-B743-80D1-F2430FD37C08}"/>
                    </a:ext>
                  </a:extLst>
                </p:cNvPr>
                <p:cNvSpPr/>
                <p:nvPr/>
              </p:nvSpPr>
              <p:spPr>
                <a:xfrm>
                  <a:off x="607528" y="1907150"/>
                  <a:ext cx="3141245" cy="78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)= 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39DB8B7-035D-B743-80D1-F2430FD37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28" y="1907150"/>
                  <a:ext cx="3141245" cy="784254"/>
                </a:xfrm>
                <a:prstGeom prst="rect">
                  <a:avLst/>
                </a:prstGeom>
                <a:blipFill>
                  <a:blip r:embed="rId2"/>
                  <a:stretch>
                    <a:fillRect t="-150794" b="-2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6B45D91-AFD7-5F43-BB97-FAF4F4EC02C8}"/>
                    </a:ext>
                  </a:extLst>
                </p:cNvPr>
                <p:cNvSpPr/>
                <p:nvPr/>
              </p:nvSpPr>
              <p:spPr>
                <a:xfrm>
                  <a:off x="607528" y="2691404"/>
                  <a:ext cx="4405061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Location in k-space at time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𝜏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is integral of remaining  gradient waveform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6B45D91-AFD7-5F43-BB97-FAF4F4EC0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28" y="2691404"/>
                  <a:ext cx="440506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2305" t="-4211" r="-2594" b="-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3BFB9-6843-6D48-8095-20583AF50E45}"/>
              </a:ext>
            </a:extLst>
          </p:cNvPr>
          <p:cNvGrpSpPr/>
          <p:nvPr/>
        </p:nvGrpSpPr>
        <p:grpSpPr>
          <a:xfrm>
            <a:off x="6428771" y="1527858"/>
            <a:ext cx="5042628" cy="4134826"/>
            <a:chOff x="6428771" y="1527858"/>
            <a:chExt cx="5042628" cy="4134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193DE1-F558-9540-B08D-D7DF2C6BD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7425" y="1819510"/>
              <a:ext cx="3894935" cy="17437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29AA77-904D-FA4A-B967-29A4EA10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8771" y="3822483"/>
              <a:ext cx="5042628" cy="1840201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5ED748-0D76-5841-8FBD-1DCD0EC87E32}"/>
                </a:ext>
              </a:extLst>
            </p:cNvPr>
            <p:cNvCxnSpPr>
              <a:cxnSpLocks/>
            </p:cNvCxnSpPr>
            <p:nvPr/>
          </p:nvCxnSpPr>
          <p:spPr>
            <a:xfrm>
              <a:off x="8808334" y="1527858"/>
              <a:ext cx="0" cy="2199190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2FE97A4-78BD-744D-BEDE-35EB6F62ED00}"/>
              </a:ext>
            </a:extLst>
          </p:cNvPr>
          <p:cNvSpPr/>
          <p:nvPr/>
        </p:nvSpPr>
        <p:spPr>
          <a:xfrm>
            <a:off x="632294" y="4156788"/>
            <a:ext cx="44050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Reach origin of k-space halfway through positive lobe of gradient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Refocusing lobe brings back to origin</a:t>
            </a:r>
          </a:p>
        </p:txBody>
      </p:sp>
    </p:spTree>
    <p:extLst>
      <p:ext uri="{BB962C8B-B14F-4D97-AF65-F5344CB8AC3E}">
        <p14:creationId xmlns:p14="http://schemas.microsoft.com/office/powerpoint/2010/main" val="41205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Excitation k-space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A7BF9-E75B-7F4C-8FE9-68198B95D4ED}"/>
              </a:ext>
            </a:extLst>
          </p:cNvPr>
          <p:cNvSpPr/>
          <p:nvPr/>
        </p:nvSpPr>
        <p:spPr>
          <a:xfrm>
            <a:off x="1416974" y="1776974"/>
            <a:ext cx="948637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RF  design involves selecting:</a:t>
            </a:r>
          </a:p>
          <a:p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magnetization response (slice profile)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excitation k-space trajectory </a:t>
            </a:r>
          </a:p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7DDED-2D2F-044B-B49C-3E44D060F704}"/>
              </a:ext>
            </a:extLst>
          </p:cNvPr>
          <p:cNvSpPr txBox="1"/>
          <p:nvPr/>
        </p:nvSpPr>
        <p:spPr>
          <a:xfrm>
            <a:off x="3331019" y="6101344"/>
            <a:ext cx="188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 of excitation k-space traversal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21FDB1-9545-F941-A9BA-0ED6038EBECA}"/>
              </a:ext>
            </a:extLst>
          </p:cNvPr>
          <p:cNvSpPr txBox="1"/>
          <p:nvPr/>
        </p:nvSpPr>
        <p:spPr>
          <a:xfrm>
            <a:off x="5094861" y="6101344"/>
            <a:ext cx="183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density correction 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86B8BD3-329A-F645-A8B4-13017814187A}"/>
              </a:ext>
            </a:extLst>
          </p:cNvPr>
          <p:cNvSpPr/>
          <p:nvPr/>
        </p:nvSpPr>
        <p:spPr>
          <a:xfrm rot="16200000">
            <a:off x="4133907" y="5488028"/>
            <a:ext cx="614207" cy="3354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426D60A-1C78-BC4F-8DA5-827BB9079FAF}"/>
              </a:ext>
            </a:extLst>
          </p:cNvPr>
          <p:cNvSpPr/>
          <p:nvPr/>
        </p:nvSpPr>
        <p:spPr>
          <a:xfrm rot="16200000">
            <a:off x="5357284" y="5520152"/>
            <a:ext cx="614207" cy="3354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7BEE58-F304-3A40-98FE-CB08F55E22CE}"/>
                  </a:ext>
                </a:extLst>
              </p:cNvPr>
              <p:cNvSpPr/>
              <p:nvPr/>
            </p:nvSpPr>
            <p:spPr>
              <a:xfrm>
                <a:off x="6304582" y="3063431"/>
                <a:ext cx="2077620" cy="684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07BEE58-F304-3A40-98FE-CB08F55E2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582" y="3063431"/>
                <a:ext cx="2077620" cy="684290"/>
              </a:xfrm>
              <a:prstGeom prst="rect">
                <a:avLst/>
              </a:prstGeom>
              <a:blipFill>
                <a:blip r:embed="rId3"/>
                <a:stretch>
                  <a:fillRect l="-3636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BD67AFF-723C-274E-85B5-FDA53EA1A532}"/>
              </a:ext>
            </a:extLst>
          </p:cNvPr>
          <p:cNvSpPr txBox="1"/>
          <p:nvPr/>
        </p:nvSpPr>
        <p:spPr>
          <a:xfrm>
            <a:off x="8691666" y="5547346"/>
            <a:ext cx="319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This method works for flip angles </a:t>
            </a:r>
            <a:r>
              <a:rPr lang="en-US" sz="2400" b="1" dirty="0" err="1"/>
              <a:t>upto</a:t>
            </a:r>
            <a:r>
              <a:rPr lang="en-US" sz="2400" b="1" dirty="0"/>
              <a:t> 90</a:t>
            </a:r>
            <a:r>
              <a:rPr lang="en-US" sz="2400" b="1" baseline="30000" dirty="0"/>
              <a:t>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9AA0C4-FF0F-3E42-852B-67EB0170BCB0}"/>
                  </a:ext>
                </a:extLst>
              </p:cNvPr>
              <p:cNvSpPr/>
              <p:nvPr/>
            </p:nvSpPr>
            <p:spPr>
              <a:xfrm>
                <a:off x="2573036" y="4434541"/>
                <a:ext cx="6969728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9AA0C4-FF0F-3E42-852B-67EB0170B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036" y="4434541"/>
                <a:ext cx="6969728" cy="914096"/>
              </a:xfrm>
              <a:prstGeom prst="rect">
                <a:avLst/>
              </a:prstGeom>
              <a:blipFill>
                <a:blip r:embed="rId4"/>
                <a:stretch>
                  <a:fillRect t="-161644" b="-2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7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3" grpId="1"/>
      <p:bldP spid="24" grpId="1" animBg="1"/>
      <p:bldP spid="25" grpId="1" animBg="1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2D 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2B716-737A-5344-B6C0-8F543D21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52" y="2149629"/>
            <a:ext cx="4976149" cy="23155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4F47CD-85C7-6A49-B42B-E60B071D9CD0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B7DC0-A140-ED4D-88C7-53C41D096CC5}"/>
              </a:ext>
            </a:extLst>
          </p:cNvPr>
          <p:cNvSpPr/>
          <p:nvPr/>
        </p:nvSpPr>
        <p:spPr>
          <a:xfrm>
            <a:off x="190057" y="2265377"/>
            <a:ext cx="6083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Two dimensional excitation </a:t>
            </a:r>
            <a:endParaRPr lang="en-US" sz="24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8E285-8AFE-C841-A3ED-8B7A9A9A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844" y="4745023"/>
            <a:ext cx="7385108" cy="20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2D RF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C5533C-FF31-1047-8998-E09B8F6CCB28}"/>
              </a:ext>
            </a:extLst>
          </p:cNvPr>
          <p:cNvGrpSpPr>
            <a:grpSpLocks noChangeAspect="1"/>
          </p:cNvGrpSpPr>
          <p:nvPr/>
        </p:nvGrpSpPr>
        <p:grpSpPr>
          <a:xfrm>
            <a:off x="307744" y="1852734"/>
            <a:ext cx="2743200" cy="2535735"/>
            <a:chOff x="8919077" y="1525255"/>
            <a:chExt cx="3109390" cy="28742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AE0152-ADDD-FA4D-8385-1716A6FEC7D3}"/>
                </a:ext>
              </a:extLst>
            </p:cNvPr>
            <p:cNvSpPr txBox="1"/>
            <p:nvPr/>
          </p:nvSpPr>
          <p:spPr>
            <a:xfrm>
              <a:off x="9385628" y="4030153"/>
              <a:ext cx="2442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 Excitation Profile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584B80-639E-5347-B4E4-4FD7CB9E5C94}"/>
                </a:ext>
              </a:extLst>
            </p:cNvPr>
            <p:cNvGrpSpPr/>
            <p:nvPr/>
          </p:nvGrpSpPr>
          <p:grpSpPr>
            <a:xfrm>
              <a:off x="8919077" y="1525255"/>
              <a:ext cx="3109390" cy="2407837"/>
              <a:chOff x="999776" y="2906921"/>
              <a:chExt cx="4464322" cy="310497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238418B-1543-FA48-BB21-77D426716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776" y="2906921"/>
                <a:ext cx="4464322" cy="310497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4D50EB-769E-FF4E-86E3-E72487A47F16}"/>
                  </a:ext>
                </a:extLst>
              </p:cNvPr>
              <p:cNvSpPr/>
              <p:nvPr/>
            </p:nvSpPr>
            <p:spPr>
              <a:xfrm>
                <a:off x="3657600" y="3033132"/>
                <a:ext cx="825190" cy="5241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EA79BC-3892-4548-8B45-149BFFDD4E5D}"/>
              </a:ext>
            </a:extLst>
          </p:cNvPr>
          <p:cNvGrpSpPr>
            <a:grpSpLocks noChangeAspect="1"/>
          </p:cNvGrpSpPr>
          <p:nvPr/>
        </p:nvGrpSpPr>
        <p:grpSpPr>
          <a:xfrm>
            <a:off x="7414400" y="1839737"/>
            <a:ext cx="4195798" cy="2471776"/>
            <a:chOff x="364255" y="2611865"/>
            <a:chExt cx="4817351" cy="2837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66283A-B843-3C49-BB55-061863D7B800}"/>
                </a:ext>
              </a:extLst>
            </p:cNvPr>
            <p:cNvSpPr txBox="1"/>
            <p:nvPr/>
          </p:nvSpPr>
          <p:spPr>
            <a:xfrm>
              <a:off x="429300" y="5025759"/>
              <a:ext cx="4752306" cy="424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K-space trajectory and Gradient waveform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4E1E98-88C5-4A48-9FC0-CB7B645CD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17"/>
            <a:stretch/>
          </p:blipFill>
          <p:spPr>
            <a:xfrm>
              <a:off x="364255" y="2611865"/>
              <a:ext cx="4366394" cy="221241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A0572D-023E-894B-A82B-2424ADB6ECE8}"/>
              </a:ext>
            </a:extLst>
          </p:cNvPr>
          <p:cNvGrpSpPr/>
          <p:nvPr/>
        </p:nvGrpSpPr>
        <p:grpSpPr>
          <a:xfrm>
            <a:off x="5818421" y="4804276"/>
            <a:ext cx="3609549" cy="1972286"/>
            <a:chOff x="4978254" y="2611865"/>
            <a:chExt cx="3609549" cy="19722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F3D3DE-52FF-394A-90EF-DB539AF2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8254" y="2611865"/>
              <a:ext cx="3609549" cy="13894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0BD0C8-3315-CD42-9DA3-0AFE952BE103}"/>
                </a:ext>
              </a:extLst>
            </p:cNvPr>
            <p:cNvSpPr txBox="1"/>
            <p:nvPr/>
          </p:nvSpPr>
          <p:spPr>
            <a:xfrm>
              <a:off x="6317544" y="4214819"/>
              <a:ext cx="1121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RF Pulse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8AC128-AE80-9B4F-979B-CB469F71D593}"/>
              </a:ext>
            </a:extLst>
          </p:cNvPr>
          <p:cNvSpPr txBox="1"/>
          <p:nvPr/>
        </p:nvSpPr>
        <p:spPr>
          <a:xfrm>
            <a:off x="0" y="6250354"/>
            <a:ext cx="560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John </a:t>
            </a:r>
            <a:r>
              <a:rPr lang="en-US" sz="1200" dirty="0" err="1"/>
              <a:t>Pauly</a:t>
            </a:r>
            <a:r>
              <a:rPr lang="en-US" sz="1200" dirty="0"/>
              <a:t>, A k-space analysis of small tip angle excitation, 1989</a:t>
            </a:r>
          </a:p>
          <a:p>
            <a:r>
              <a:rPr lang="en-US" sz="1200" dirty="0"/>
              <a:t>EE469B: RF Pulse Design for MRI, Stanford University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B5835-0830-C546-8F4C-DF2DAA99DC42}"/>
              </a:ext>
            </a:extLst>
          </p:cNvPr>
          <p:cNvSpPr/>
          <p:nvPr/>
        </p:nvSpPr>
        <p:spPr>
          <a:xfrm>
            <a:off x="0" y="6645757"/>
            <a:ext cx="27799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Handbook of MRI Pulse Sequences, Bernstein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35E7D1-5CE6-D14B-8667-60C223CCAEA7}"/>
              </a:ext>
            </a:extLst>
          </p:cNvPr>
          <p:cNvGrpSpPr/>
          <p:nvPr/>
        </p:nvGrpSpPr>
        <p:grpSpPr>
          <a:xfrm>
            <a:off x="3905616" y="1859165"/>
            <a:ext cx="2264743" cy="2529304"/>
            <a:chOff x="3905616" y="1859165"/>
            <a:chExt cx="2264743" cy="252930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03F97A-37DF-5847-BFBB-B0BFD0B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616" y="1859165"/>
              <a:ext cx="2264743" cy="206608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8E6E73-3BAE-D847-A6E0-C981EE3B4E1E}"/>
                </a:ext>
              </a:extLst>
            </p:cNvPr>
            <p:cNvSpPr/>
            <p:nvPr/>
          </p:nvSpPr>
          <p:spPr>
            <a:xfrm>
              <a:off x="4075255" y="4019137"/>
              <a:ext cx="1925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K-space trajectory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6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2D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D665-5EC6-0848-8006-C359385C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06" y="1534449"/>
            <a:ext cx="8726588" cy="44532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CD9398-FA67-8448-BAB6-16BA1322C324}"/>
              </a:ext>
            </a:extLst>
          </p:cNvPr>
          <p:cNvSpPr/>
          <p:nvPr/>
        </p:nvSpPr>
        <p:spPr>
          <a:xfrm>
            <a:off x="1566439" y="6169307"/>
            <a:ext cx="101008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Cylindrical, Inner Volume Selecting 2D-T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-Prep Improves GRAPPA-Accelerated Image Quality in MRA of the Right Coronary Artery. Andrew J.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Coristine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Jerome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Yerly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Matthias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Stuber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One, October 2016</a:t>
            </a:r>
            <a:endParaRPr lang="en-US" sz="16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2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Design: 2D 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D9398-FA67-8448-BAB6-16BA1322C324}"/>
              </a:ext>
            </a:extLst>
          </p:cNvPr>
          <p:cNvSpPr/>
          <p:nvPr/>
        </p:nvSpPr>
        <p:spPr>
          <a:xfrm>
            <a:off x="1566439" y="6169307"/>
            <a:ext cx="10100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Mitsouras</a:t>
            </a:r>
            <a:r>
              <a:rPr lang="en-US" dirty="0"/>
              <a:t> D, </a:t>
            </a:r>
            <a:r>
              <a:rPr lang="en-US" dirty="0" err="1"/>
              <a:t>Mulkern</a:t>
            </a:r>
            <a:r>
              <a:rPr lang="en-US" dirty="0"/>
              <a:t> RV, </a:t>
            </a:r>
            <a:r>
              <a:rPr lang="en-US" dirty="0" err="1"/>
              <a:t>Rybicki</a:t>
            </a:r>
            <a:r>
              <a:rPr lang="en-US" dirty="0"/>
              <a:t> FJ. Strategies for inner volume 3D fast spin echo magnetic resonance imaging using non-selective refocusing radio frequency pulses. </a:t>
            </a:r>
            <a:r>
              <a:rPr lang="en-US" i="1" dirty="0"/>
              <a:t>Medical physics</a:t>
            </a:r>
            <a:r>
              <a:rPr lang="en-US" dirty="0"/>
              <a:t>. 2006;33(1):173-186.</a:t>
            </a:r>
            <a:endParaRPr lang="en-US" sz="16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1FCA3-BA52-6E43-996D-EC8848F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58" y="1426016"/>
            <a:ext cx="6656006" cy="46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35221-743F-734E-BC1F-6160433E1734}"/>
              </a:ext>
            </a:extLst>
          </p:cNvPr>
          <p:cNvSpPr txBox="1"/>
          <p:nvPr/>
        </p:nvSpPr>
        <p:spPr>
          <a:xfrm>
            <a:off x="298794" y="2150806"/>
            <a:ext cx="11055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Bloch equations and small flip angle approximation we can find the distribution of flip angles across the excited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Achieved by measuring the transverse magnetization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Slice profile is approximately equal to inverse Fourier transform of RF pulse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18141A-4293-F54B-9941-F8E4C9DAA36F}"/>
                  </a:ext>
                </a:extLst>
              </p:cNvPr>
              <p:cNvSpPr/>
              <p:nvPr/>
            </p:nvSpPr>
            <p:spPr>
              <a:xfrm>
                <a:off x="3172872" y="3887819"/>
                <a:ext cx="5930341" cy="918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</m:sSup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18141A-4293-F54B-9941-F8E4C9DAA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72" y="3887819"/>
                <a:ext cx="5930341" cy="918265"/>
              </a:xfrm>
              <a:prstGeom prst="rect">
                <a:avLst/>
              </a:prstGeom>
              <a:blipFill>
                <a:blip r:embed="rId3"/>
                <a:stretch>
                  <a:fillRect t="-160274" b="-2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5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31F27-6FF1-7948-A579-741A577F21C2}"/>
              </a:ext>
            </a:extLst>
          </p:cNvPr>
          <p:cNvSpPr txBox="1"/>
          <p:nvPr/>
        </p:nvSpPr>
        <p:spPr>
          <a:xfrm>
            <a:off x="1924889" y="2147911"/>
            <a:ext cx="2627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685686-E574-6B4C-A64A-1E05EDF721F7}"/>
              </a:ext>
            </a:extLst>
          </p:cNvPr>
          <p:cNvGrpSpPr/>
          <p:nvPr/>
        </p:nvGrpSpPr>
        <p:grpSpPr>
          <a:xfrm>
            <a:off x="4627110" y="1696436"/>
            <a:ext cx="4479637" cy="1776412"/>
            <a:chOff x="4359564" y="4747491"/>
            <a:chExt cx="4378036" cy="17733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13498E-8308-524B-80A4-5D19FF242F0A}"/>
                </a:ext>
              </a:extLst>
            </p:cNvPr>
            <p:cNvSpPr/>
            <p:nvPr/>
          </p:nvSpPr>
          <p:spPr>
            <a:xfrm>
              <a:off x="4359564" y="4747491"/>
              <a:ext cx="4378036" cy="1773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0210A0-D6D1-154F-87AF-51A6A457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400" y="4859482"/>
              <a:ext cx="4267200" cy="15494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506C1B6-7EFA-F947-B361-FE2A61F8DCCA}"/>
              </a:ext>
            </a:extLst>
          </p:cNvPr>
          <p:cNvSpPr/>
          <p:nvPr/>
        </p:nvSpPr>
        <p:spPr>
          <a:xfrm>
            <a:off x="9485745" y="6396335"/>
            <a:ext cx="2706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www.chem.purdue.edu</a:t>
            </a:r>
            <a:r>
              <a:rPr lang="en-US" sz="1200" dirty="0"/>
              <a:t>/courses/chm621/text/</a:t>
            </a:r>
            <a:r>
              <a:rPr lang="en-US" sz="1200" dirty="0" err="1"/>
              <a:t>ft</a:t>
            </a:r>
            <a:r>
              <a:rPr lang="en-US" sz="1200" dirty="0"/>
              <a:t>/</a:t>
            </a:r>
            <a:r>
              <a:rPr lang="en-US" sz="1200" dirty="0" err="1"/>
              <a:t>basiset</a:t>
            </a:r>
            <a:r>
              <a:rPr lang="en-US" sz="1200" dirty="0"/>
              <a:t>/</a:t>
            </a:r>
            <a:r>
              <a:rPr lang="en-US" sz="1200" dirty="0" err="1"/>
              <a:t>rect</a:t>
            </a:r>
            <a:r>
              <a:rPr lang="en-US" sz="1200" dirty="0"/>
              <a:t>/</a:t>
            </a:r>
            <a:r>
              <a:rPr lang="en-US" sz="1200" dirty="0" err="1"/>
              <a:t>rect.htm</a:t>
            </a:r>
            <a:endParaRPr lang="en-US" sz="1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FAB30A-F24C-8C44-B259-9F2A7F7D1D11}"/>
              </a:ext>
            </a:extLst>
          </p:cNvPr>
          <p:cNvGrpSpPr/>
          <p:nvPr/>
        </p:nvGrpSpPr>
        <p:grpSpPr>
          <a:xfrm>
            <a:off x="2269448" y="3943335"/>
            <a:ext cx="2885010" cy="2453000"/>
            <a:chOff x="7261136" y="1607940"/>
            <a:chExt cx="2885010" cy="2453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0EED6F-4934-2741-891E-687F8C569157}"/>
                </a:ext>
              </a:extLst>
            </p:cNvPr>
            <p:cNvGrpSpPr/>
            <p:nvPr/>
          </p:nvGrpSpPr>
          <p:grpSpPr>
            <a:xfrm>
              <a:off x="7261136" y="1933299"/>
              <a:ext cx="2885010" cy="2127641"/>
              <a:chOff x="7067172" y="1962824"/>
              <a:chExt cx="2885010" cy="212764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ED859C-2111-774F-96EC-3B079DA27665}"/>
                  </a:ext>
                </a:extLst>
              </p:cNvPr>
              <p:cNvSpPr/>
              <p:nvPr/>
            </p:nvSpPr>
            <p:spPr>
              <a:xfrm>
                <a:off x="7067172" y="2013352"/>
                <a:ext cx="2885010" cy="2077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966FF5A-7C4F-4D42-A618-FE5640D4B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4327" y="3585164"/>
                <a:ext cx="2294691" cy="1283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422549F-DFC4-8C40-AD11-BD1117827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4557" y="2189018"/>
                <a:ext cx="0" cy="1408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8B22910-8113-7545-976C-475794CC11B1}"/>
                  </a:ext>
                </a:extLst>
              </p:cNvPr>
              <p:cNvSpPr/>
              <p:nvPr/>
            </p:nvSpPr>
            <p:spPr>
              <a:xfrm>
                <a:off x="7998691" y="2604655"/>
                <a:ext cx="1163782" cy="98050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0D5E528-20CF-B743-9801-AD8BB35404E2}"/>
                      </a:ext>
                    </a:extLst>
                  </p:cNvPr>
                  <p:cNvSpPr txBox="1"/>
                  <p:nvPr/>
                </p:nvSpPr>
                <p:spPr>
                  <a:xfrm>
                    <a:off x="7895754" y="3612872"/>
                    <a:ext cx="312586" cy="3456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Δz</m:t>
                              </m:r>
                            </m:num>
                            <m:den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0D5E528-20CF-B743-9801-AD8BB35404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5754" y="3612872"/>
                    <a:ext cx="312586" cy="3456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769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B2C0E28-1C40-1046-99E7-71E387F7CED6}"/>
                      </a:ext>
                    </a:extLst>
                  </p:cNvPr>
                  <p:cNvSpPr txBox="1"/>
                  <p:nvPr/>
                </p:nvSpPr>
                <p:spPr>
                  <a:xfrm>
                    <a:off x="9063888" y="3628875"/>
                    <a:ext cx="197169" cy="3456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Δz</m:t>
                              </m:r>
                            </m:num>
                            <m:den>
                              <m:r>
                                <a:rPr lang="en-US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B2C0E28-1C40-1046-99E7-71E387F7C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3888" y="3628875"/>
                    <a:ext cx="197169" cy="3456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20000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253C526-557D-E04B-806F-8F4F72B3AA07}"/>
                      </a:ext>
                    </a:extLst>
                  </p:cNvPr>
                  <p:cNvSpPr txBox="1"/>
                  <p:nvPr/>
                </p:nvSpPr>
                <p:spPr>
                  <a:xfrm>
                    <a:off x="9715758" y="3579523"/>
                    <a:ext cx="14940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253C526-557D-E04B-806F-8F4F72B3A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5758" y="3579523"/>
                    <a:ext cx="149400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692"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502C38-61BF-824A-8805-F8152761D5D8}"/>
                  </a:ext>
                </a:extLst>
              </p:cNvPr>
              <p:cNvSpPr/>
              <p:nvPr/>
            </p:nvSpPr>
            <p:spPr>
              <a:xfrm>
                <a:off x="8046885" y="1962824"/>
                <a:ext cx="9605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Flip angle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09738A-3EE3-CA43-98E4-9F6E51C4CF47}"/>
                </a:ext>
              </a:extLst>
            </p:cNvPr>
            <p:cNvSpPr/>
            <p:nvPr/>
          </p:nvSpPr>
          <p:spPr>
            <a:xfrm>
              <a:off x="7708291" y="1607940"/>
              <a:ext cx="2121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Ideal slice profile 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EB09A8-EDC4-5742-83A3-B11C83F5E04F}"/>
              </a:ext>
            </a:extLst>
          </p:cNvPr>
          <p:cNvSpPr txBox="1"/>
          <p:nvPr/>
        </p:nvSpPr>
        <p:spPr>
          <a:xfrm>
            <a:off x="5543852" y="4494888"/>
            <a:ext cx="501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 a finite slice profile we require an infinite duration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pulse !</a:t>
            </a:r>
          </a:p>
        </p:txBody>
      </p:sp>
    </p:spTree>
    <p:extLst>
      <p:ext uri="{BB962C8B-B14F-4D97-AF65-F5344CB8AC3E}">
        <p14:creationId xmlns:p14="http://schemas.microsoft.com/office/powerpoint/2010/main" val="76271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0E9E6A-AED7-D24A-978F-91E4A8F11535}"/>
              </a:ext>
            </a:extLst>
          </p:cNvPr>
          <p:cNvGrpSpPr>
            <a:grpSpLocks noChangeAspect="1"/>
          </p:cNvGrpSpPr>
          <p:nvPr/>
        </p:nvGrpSpPr>
        <p:grpSpPr>
          <a:xfrm>
            <a:off x="4258302" y="2283909"/>
            <a:ext cx="5486400" cy="4119319"/>
            <a:chOff x="110836" y="1489153"/>
            <a:chExt cx="3675396" cy="275957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130151-64D4-4F4D-9367-5612D13869D2}"/>
                </a:ext>
              </a:extLst>
            </p:cNvPr>
            <p:cNvSpPr/>
            <p:nvPr/>
          </p:nvSpPr>
          <p:spPr>
            <a:xfrm>
              <a:off x="110836" y="1489153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874749-9001-A247-8945-74C420EBA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232" y="1489153"/>
              <a:ext cx="3556000" cy="26670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03B4F0-1DC9-6744-A51C-E555CDD66B53}"/>
              </a:ext>
            </a:extLst>
          </p:cNvPr>
          <p:cNvSpPr txBox="1"/>
          <p:nvPr/>
        </p:nvSpPr>
        <p:spPr>
          <a:xfrm>
            <a:off x="-52634" y="1928742"/>
            <a:ext cx="164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profiles for a 30</a:t>
            </a:r>
            <a:r>
              <a:rPr lang="en-US" baseline="30000" dirty="0"/>
              <a:t>o</a:t>
            </a:r>
            <a:r>
              <a:rPr lang="en-US" dirty="0"/>
              <a:t> RF pulse </a:t>
            </a:r>
          </a:p>
          <a:p>
            <a:r>
              <a:rPr lang="en-US" dirty="0"/>
              <a:t>(0.523 radians)</a:t>
            </a:r>
          </a:p>
        </p:txBody>
      </p:sp>
    </p:spTree>
    <p:extLst>
      <p:ext uri="{BB962C8B-B14F-4D97-AF65-F5344CB8AC3E}">
        <p14:creationId xmlns:p14="http://schemas.microsoft.com/office/powerpoint/2010/main" val="281525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B4472-3FA8-7143-873D-C4AB0C61241B}"/>
              </a:ext>
            </a:extLst>
          </p:cNvPr>
          <p:cNvGrpSpPr>
            <a:grpSpLocks noChangeAspect="1"/>
          </p:cNvGrpSpPr>
          <p:nvPr/>
        </p:nvGrpSpPr>
        <p:grpSpPr>
          <a:xfrm>
            <a:off x="4261054" y="2276402"/>
            <a:ext cx="5486400" cy="4125497"/>
            <a:chOff x="3900124" y="1489153"/>
            <a:chExt cx="3669892" cy="275957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8F8E8F-CCA4-594A-AD94-2764F0A21AAE}"/>
                </a:ext>
              </a:extLst>
            </p:cNvPr>
            <p:cNvSpPr/>
            <p:nvPr/>
          </p:nvSpPr>
          <p:spPr>
            <a:xfrm>
              <a:off x="3900124" y="1489153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8BEA68-B9AE-7646-A474-1A8E4001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4016" y="1489153"/>
              <a:ext cx="3556000" cy="26670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703B4F0-1DC9-6744-A51C-E555CDD66B53}"/>
              </a:ext>
            </a:extLst>
          </p:cNvPr>
          <p:cNvSpPr txBox="1"/>
          <p:nvPr/>
        </p:nvSpPr>
        <p:spPr>
          <a:xfrm>
            <a:off x="-52634" y="1928742"/>
            <a:ext cx="164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profiles for a 30</a:t>
            </a:r>
            <a:r>
              <a:rPr lang="en-US" baseline="30000" dirty="0"/>
              <a:t>o</a:t>
            </a:r>
            <a:r>
              <a:rPr lang="en-US" dirty="0"/>
              <a:t> RF pulse </a:t>
            </a:r>
          </a:p>
          <a:p>
            <a:r>
              <a:rPr lang="en-US" dirty="0"/>
              <a:t>(0.523 radians)</a:t>
            </a:r>
          </a:p>
        </p:txBody>
      </p:sp>
    </p:spTree>
    <p:extLst>
      <p:ext uri="{BB962C8B-B14F-4D97-AF65-F5344CB8AC3E}">
        <p14:creationId xmlns:p14="http://schemas.microsoft.com/office/powerpoint/2010/main" val="335656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E921FC-84CE-D343-B664-3779260B9287}"/>
              </a:ext>
            </a:extLst>
          </p:cNvPr>
          <p:cNvGrpSpPr>
            <a:grpSpLocks noChangeAspect="1"/>
          </p:cNvGrpSpPr>
          <p:nvPr/>
        </p:nvGrpSpPr>
        <p:grpSpPr>
          <a:xfrm>
            <a:off x="4264458" y="2276537"/>
            <a:ext cx="5486400" cy="4157485"/>
            <a:chOff x="348742" y="4052126"/>
            <a:chExt cx="3656769" cy="27710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0DC43-E5F9-954F-B01A-A838A342878B}"/>
                </a:ext>
              </a:extLst>
            </p:cNvPr>
            <p:cNvSpPr/>
            <p:nvPr/>
          </p:nvSpPr>
          <p:spPr>
            <a:xfrm>
              <a:off x="348742" y="4063579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E7E8D7-21F4-8247-9E33-ED5656D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11" y="4052126"/>
              <a:ext cx="3556000" cy="2667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3B4F0-1DC9-6744-A51C-E555CDD66B53}"/>
              </a:ext>
            </a:extLst>
          </p:cNvPr>
          <p:cNvSpPr txBox="1"/>
          <p:nvPr/>
        </p:nvSpPr>
        <p:spPr>
          <a:xfrm>
            <a:off x="-52634" y="1928742"/>
            <a:ext cx="164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profiles for a 30</a:t>
            </a:r>
            <a:r>
              <a:rPr lang="en-US" baseline="30000" dirty="0"/>
              <a:t>o</a:t>
            </a:r>
            <a:r>
              <a:rPr lang="en-US" dirty="0"/>
              <a:t> RF pulse </a:t>
            </a:r>
          </a:p>
          <a:p>
            <a:r>
              <a:rPr lang="en-US" dirty="0"/>
              <a:t>(0.523 radians)</a:t>
            </a:r>
          </a:p>
        </p:txBody>
      </p:sp>
    </p:spTree>
    <p:extLst>
      <p:ext uri="{BB962C8B-B14F-4D97-AF65-F5344CB8AC3E}">
        <p14:creationId xmlns:p14="http://schemas.microsoft.com/office/powerpoint/2010/main" val="142978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8CE6C3-59DC-2F45-9910-BE4683BF7481}"/>
              </a:ext>
            </a:extLst>
          </p:cNvPr>
          <p:cNvGrpSpPr>
            <a:grpSpLocks noChangeAspect="1"/>
          </p:cNvGrpSpPr>
          <p:nvPr/>
        </p:nvGrpSpPr>
        <p:grpSpPr>
          <a:xfrm>
            <a:off x="4264458" y="2276389"/>
            <a:ext cx="5486400" cy="4124993"/>
            <a:chOff x="4105971" y="4098278"/>
            <a:chExt cx="3670537" cy="27597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77857D-9CC5-9149-ABD5-121C8908BC4C}"/>
                </a:ext>
              </a:extLst>
            </p:cNvPr>
            <p:cNvSpPr/>
            <p:nvPr/>
          </p:nvSpPr>
          <p:spPr>
            <a:xfrm>
              <a:off x="4105971" y="4098426"/>
              <a:ext cx="3454400" cy="275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13B2F7-FCE5-204F-B908-69A89412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0508" y="4098278"/>
              <a:ext cx="3556000" cy="2667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DC397-6E79-1844-AA0D-FB8E6BD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RF Pulse Slice Profile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3B4F0-1DC9-6744-A51C-E555CDD66B53}"/>
              </a:ext>
            </a:extLst>
          </p:cNvPr>
          <p:cNvSpPr txBox="1"/>
          <p:nvPr/>
        </p:nvSpPr>
        <p:spPr>
          <a:xfrm>
            <a:off x="-52634" y="1928742"/>
            <a:ext cx="164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 profiles for a 30</a:t>
            </a:r>
            <a:r>
              <a:rPr lang="en-US" baseline="30000" dirty="0"/>
              <a:t>o</a:t>
            </a:r>
            <a:r>
              <a:rPr lang="en-US" dirty="0"/>
              <a:t> RF pulse </a:t>
            </a:r>
          </a:p>
          <a:p>
            <a:r>
              <a:rPr lang="en-US" dirty="0"/>
              <a:t>(0.523 radians)</a:t>
            </a:r>
          </a:p>
        </p:txBody>
      </p:sp>
    </p:spTree>
    <p:extLst>
      <p:ext uri="{BB962C8B-B14F-4D97-AF65-F5344CB8AC3E}">
        <p14:creationId xmlns:p14="http://schemas.microsoft.com/office/powerpoint/2010/main" val="18318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</TotalTime>
  <Words>1659</Words>
  <Application>Microsoft Macintosh PowerPoint</Application>
  <PresentationFormat>Widescreen</PresentationFormat>
  <Paragraphs>317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Angsana New</vt:lpstr>
      <vt:lpstr>Arial</vt:lpstr>
      <vt:lpstr>Calibri</vt:lpstr>
      <vt:lpstr>Calibri Light</vt:lpstr>
      <vt:lpstr>Cambria Math</vt:lpstr>
      <vt:lpstr>Helvetica</vt:lpstr>
      <vt:lpstr>Helvetica Neue</vt:lpstr>
      <vt:lpstr>Helvetica Neue Light</vt:lpstr>
      <vt:lpstr>Times</vt:lpstr>
      <vt:lpstr>Times New Roman</vt:lpstr>
      <vt:lpstr>Office Theme</vt:lpstr>
      <vt:lpstr>Radiofrequency Pulses in MRI</vt:lpstr>
      <vt:lpstr>Review</vt:lpstr>
      <vt:lpstr>Review</vt:lpstr>
      <vt:lpstr>Review </vt:lpstr>
      <vt:lpstr>RF Pulse Slice Profile</vt:lpstr>
      <vt:lpstr>RF Pulse Slice Profile</vt:lpstr>
      <vt:lpstr>RF Pulse Slice Profile</vt:lpstr>
      <vt:lpstr>RF Pulse Slice Profile</vt:lpstr>
      <vt:lpstr>RF Pulse Slice Profile</vt:lpstr>
      <vt:lpstr>RF Pulse Slice Profile</vt:lpstr>
      <vt:lpstr>RF Pulse Design: Sinc</vt:lpstr>
      <vt:lpstr>RF Pulse Design: Sinc</vt:lpstr>
      <vt:lpstr>RF Pulse Design: Sinc</vt:lpstr>
      <vt:lpstr>RF Pulse Design: Hard Pulse</vt:lpstr>
      <vt:lpstr>RF Pulse Design: Hard Pulse</vt:lpstr>
      <vt:lpstr>Simultaneous Multi-slice Excitation</vt:lpstr>
      <vt:lpstr>Simultaneous Multi-slice Excitation</vt:lpstr>
      <vt:lpstr>Simultaneous Multi-slice Excitation</vt:lpstr>
      <vt:lpstr>Simultaneous Multi-slice Excitation</vt:lpstr>
      <vt:lpstr>Simultaneous Multi-slice Excitation</vt:lpstr>
      <vt:lpstr>Simultaneous Multi-slice Excitation</vt:lpstr>
      <vt:lpstr>Simultaneous Multi-slice Excitation</vt:lpstr>
      <vt:lpstr>Simultaneous Multi-slice Excitation</vt:lpstr>
      <vt:lpstr>RF Design: VERSE</vt:lpstr>
      <vt:lpstr>RF Design: VERSE</vt:lpstr>
      <vt:lpstr>RF Design: VERSE</vt:lpstr>
      <vt:lpstr>RF Design: SLR</vt:lpstr>
      <vt:lpstr>RF Design: SLR</vt:lpstr>
      <vt:lpstr>RF Design: SLR</vt:lpstr>
      <vt:lpstr>RF Design: SLR</vt:lpstr>
      <vt:lpstr>RF Design: SLR</vt:lpstr>
      <vt:lpstr>RF Design: Excitation k-space</vt:lpstr>
      <vt:lpstr>RF Design: Excitation k-space</vt:lpstr>
      <vt:lpstr>RF Design: Excitation k-space</vt:lpstr>
      <vt:lpstr>RF Design: 2D RF</vt:lpstr>
      <vt:lpstr>RF Design: 2D RF</vt:lpstr>
      <vt:lpstr>RF Design: 2D RF</vt:lpstr>
      <vt:lpstr>RF Design: 2D RF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Inner Volume Imaging  - 2D RF Pulse </dc:title>
  <dc:creator>Mahesh B Keerthivasan</dc:creator>
  <cp:lastModifiedBy>Mahesh B Keerthivasan</cp:lastModifiedBy>
  <cp:revision>556</cp:revision>
  <dcterms:created xsi:type="dcterms:W3CDTF">2018-03-20T20:27:45Z</dcterms:created>
  <dcterms:modified xsi:type="dcterms:W3CDTF">2018-04-11T12:29:42Z</dcterms:modified>
</cp:coreProperties>
</file>